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mp3" ContentType="audio/mpeg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embedTrueTypeFonts="1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y="6858000" cx="9144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clrMru>
    <a:srgbClr val="5B6E66"/>
    <a:srgbClr val="ACB9A1"/>
    <a:srgbClr val="6C845E"/>
    <a:srgbClr val="EBEFF2"/>
    <a:srgbClr val="F0F0F5"/>
    <a:srgbClr val="7E996F"/>
    <a:srgbClr val="C4CDBB"/>
    <a:srgbClr val="98A88A"/>
    <a:srgbClr val="5B6E4F"/>
    <a:srgbClr val="515E5A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27900" autoAdjust="0"/>
    <p:restoredTop sz="94660"/>
  </p:normalViewPr>
  <p:slideViewPr>
    <p:cSldViewPr showGuides="1" snapToGrid="0">
      <p:cViewPr>
        <p:scale>
          <a:sx n="75" d="100"/>
          <a:sy n="75" d="100"/>
        </p:scale>
        <p:origin x="708" y="8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648"/>
    </p:cViewPr>
  </p:sorter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tableStyles" Target="tableStyle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/Relationships>
</file>

<file path=ppt/handoutMasters/_rels/handout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6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667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0F9B84EA-7D68-4D60-9CB1-D50884785D1C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68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altLang="en-US" lang="zh-CN"/>
          </a:p>
        </p:txBody>
      </p:sp>
      <p:sp>
        <p:nvSpPr>
          <p:cNvPr id="1048669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8D4E0FC9-F1F8-4FAE-9988-3BA365CFD46F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altLang="en-US" lang="zh-CN"/>
          </a:p>
        </p:txBody>
      </p:sp>
      <p:sp>
        <p:nvSpPr>
          <p:cNvPr id="1048661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D2A48B96-639E-45A3-A0BA-2464DFDB1FAA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62" name="幻灯片图像占位符 3"/>
          <p:cNvSpPr>
            <a:spLocks noChangeAspect="1" noRot="1" noGrp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altLang="en-US" lang="zh-CN"/>
          </a:p>
        </p:txBody>
      </p:sp>
      <p:sp>
        <p:nvSpPr>
          <p:cNvPr id="1048663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/>
        </p:spPr>
        <p:txBody>
          <a:bodyPr bIns="45720" lIns="91440" rIns="91440" rtlCol="0" tIns="45720" vert="horz"/>
          <a:p>
            <a:pPr lvl="0"/>
            <a:r>
              <a:rPr altLang="en-US" lang="zh-CN" smtClean="0"/>
              <a:t>单击此处编辑母版文本样式</a:t>
            </a:r>
            <a:endParaRPr altLang="en-US" lang="zh-CN" smtClean="0"/>
          </a:p>
          <a:p>
            <a:pPr lvl="1"/>
            <a:r>
              <a:rPr altLang="en-US" lang="zh-CN" smtClean="0"/>
              <a:t>第二级</a:t>
            </a:r>
            <a:endParaRPr altLang="en-US" lang="zh-CN" smtClean="0"/>
          </a:p>
          <a:p>
            <a:pPr lvl="2"/>
            <a:r>
              <a:rPr altLang="en-US" lang="zh-CN" smtClean="0"/>
              <a:t>第三级</a:t>
            </a:r>
            <a:endParaRPr altLang="en-US" lang="zh-CN" smtClean="0"/>
          </a:p>
          <a:p>
            <a:pPr lvl="3"/>
            <a:r>
              <a:rPr altLang="en-US" lang="zh-CN" smtClean="0"/>
              <a:t>第四级</a:t>
            </a:r>
            <a:endParaRPr altLang="en-US" lang="zh-CN" smtClean="0"/>
          </a:p>
          <a:p>
            <a:pPr lvl="4"/>
            <a:r>
              <a:rPr altLang="en-US" lang="zh-CN" smtClean="0"/>
              <a:t>第五级</a:t>
            </a:r>
            <a:endParaRPr altLang="en-US" lang="zh-CN"/>
          </a:p>
        </p:txBody>
      </p:sp>
      <p:sp>
        <p:nvSpPr>
          <p:cNvPr id="1048664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altLang="en-US" lang="zh-CN"/>
          </a:p>
        </p:txBody>
      </p:sp>
      <p:sp>
        <p:nvSpPr>
          <p:cNvPr id="1048665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A6837353-30EB-4A48-80EB-173D804AEFBD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defTabSz="914400" eaLnBrk="1" hangingPunct="1" latinLnBrk="0" marL="0" rtl="0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1pPr>
    <a:lvl2pPr algn="l" defTabSz="914400" eaLnBrk="1" hangingPunct="1" latinLnBrk="0" marL="457200" rtl="0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2pPr>
    <a:lvl3pPr algn="l" defTabSz="914400" eaLnBrk="1" hangingPunct="1" latinLnBrk="0" marL="914400" rtl="0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3pPr>
    <a:lvl4pPr algn="l" defTabSz="914400" eaLnBrk="1" hangingPunct="1" latinLnBrk="0" marL="1371600" rtl="0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4pPr>
    <a:lvl5pPr algn="l" defTabSz="914400" eaLnBrk="1" hangingPunct="1" latinLnBrk="0" marL="1828800" rtl="0">
      <a:defRPr sz="1200" kern="1200">
        <a:solidFill>
          <a:schemeClr val="tx1"/>
        </a:solidFill>
        <a:latin typeface="Arial" panose="020B0604020202020204" pitchFamily="34" charset="0"/>
        <a:ea typeface="Arial" panose="020B0604020202020204" pitchFamily="34" charset="0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标题幻灯片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en-US" sz="4500" lang="zh-CN"/>
              <a:t>单击此处编辑母版标题样式</a:t>
            </a:r>
            <a:endParaRPr altLang="en-US" sz="4500" lang="zh-CN"/>
          </a:p>
        </p:txBody>
      </p:sp>
      <p:sp>
        <p:nvSpPr>
          <p:cNvPr id="1048617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sz="1800" lang="zh-CN"/>
              <a:t>单击此处编辑母版副标题样式</a:t>
            </a:r>
            <a:endParaRPr altLang="en-US" sz="1800" lang="zh-CN"/>
          </a:p>
        </p:txBody>
      </p:sp>
      <p:sp>
        <p:nvSpPr>
          <p:cNvPr id="104861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1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标题和竖排文字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0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631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63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3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垂直排列标题与 文本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p>
            <a:r>
              <a:rPr altLang="en-US" sz="3300" lang="zh-CN"/>
              <a:t>单击此处编辑母版标题样式</a:t>
            </a:r>
            <a:endParaRPr altLang="en-US" sz="3300" lang="zh-CN"/>
          </a:p>
        </p:txBody>
      </p:sp>
      <p:sp>
        <p:nvSpPr>
          <p:cNvPr id="1048626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p>
            <a:pPr lvl="0"/>
            <a:r>
              <a:rPr altLang="en-US" sz="2100" lang="zh-CN"/>
              <a:t>单击此处编辑母版文本样式</a:t>
            </a:r>
            <a:endParaRPr altLang="en-US" sz="2100" lang="zh-CN"/>
          </a:p>
          <a:p>
            <a:pPr lvl="1"/>
            <a:r>
              <a:rPr altLang="en-US" sz="1800" lang="zh-CN"/>
              <a:t>第二级</a:t>
            </a:r>
            <a:endParaRPr altLang="en-US" sz="1800" lang="zh-CN"/>
          </a:p>
          <a:p>
            <a:pPr lvl="2"/>
            <a:r>
              <a:rPr altLang="en-US" sz="1500" lang="zh-CN"/>
              <a:t>第三级</a:t>
            </a:r>
            <a:endParaRPr altLang="en-US" sz="1500" lang="zh-CN"/>
          </a:p>
          <a:p>
            <a:pPr lvl="3"/>
            <a:r>
              <a:rPr altLang="en-US" sz="1350" lang="zh-CN"/>
              <a:t>第四级</a:t>
            </a:r>
            <a:endParaRPr altLang="en-US" sz="1350" lang="zh-CN"/>
          </a:p>
          <a:p>
            <a:pPr lvl="4"/>
            <a:r>
              <a:rPr altLang="en-US" sz="1350" lang="zh-CN"/>
              <a:t>第五级</a:t>
            </a:r>
            <a:endParaRPr altLang="en-US" sz="1350" lang="zh-CN"/>
          </a:p>
        </p:txBody>
      </p:sp>
      <p:sp>
        <p:nvSpPr>
          <p:cNvPr id="104862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2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标题和内容"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582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en-US" lang="zh-CN"/>
              <a:t>单击此处编辑母版文本样式</a:t>
            </a:r>
            <a:endParaRPr altLang="en-US" lang="zh-CN"/>
          </a:p>
          <a:p>
            <a:pPr lvl="1"/>
            <a:r>
              <a:rPr altLang="en-US" lang="zh-CN"/>
              <a:t>第二级</a:t>
            </a:r>
            <a:endParaRPr altLang="en-US" lang="zh-CN"/>
          </a:p>
          <a:p>
            <a:pPr lvl="2"/>
            <a:r>
              <a:rPr altLang="en-US" lang="zh-CN"/>
              <a:t>第三级</a:t>
            </a:r>
            <a:endParaRPr altLang="en-US" lang="zh-CN"/>
          </a:p>
          <a:p>
            <a:pPr lvl="3"/>
            <a:r>
              <a:rPr altLang="en-US" lang="zh-CN"/>
              <a:t>第四级</a:t>
            </a:r>
            <a:endParaRPr altLang="en-US" lang="zh-CN"/>
          </a:p>
          <a:p>
            <a:pPr lvl="4"/>
            <a:r>
              <a:rPr altLang="en-US" lang="zh-CN"/>
              <a:t>第五级</a:t>
            </a:r>
            <a:endParaRPr altLang="en-US" lang="zh-CN"/>
          </a:p>
        </p:txBody>
      </p:sp>
      <p:sp>
        <p:nvSpPr>
          <p:cNvPr id="104858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8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8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节标题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5" name="标题 1"/>
          <p:cNvSpPr>
            <a:spLocks noGrp="1"/>
          </p:cNvSpPr>
          <p:nvPr>
            <p:ph type="title"/>
          </p:nvPr>
        </p:nvSpPr>
        <p:spPr>
          <a:xfrm>
            <a:off x="623887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en-US" sz="4500" lang="zh-CN"/>
              <a:t>单击此处编辑母版标题样式</a:t>
            </a:r>
            <a:endParaRPr altLang="en-US" sz="4500" lang="zh-CN"/>
          </a:p>
        </p:txBody>
      </p:sp>
      <p:sp>
        <p:nvSpPr>
          <p:cNvPr id="1048636" name="文本占位符 2"/>
          <p:cNvSpPr>
            <a:spLocks noGrp="1"/>
          </p:cNvSpPr>
          <p:nvPr>
            <p:ph type="body" idx="1"/>
          </p:nvPr>
        </p:nvSpPr>
        <p:spPr>
          <a:xfrm>
            <a:off x="623887" y="4589463"/>
            <a:ext cx="78867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sz="1800" lang="zh-CN"/>
              <a:t>单击此处编辑母版文本样式</a:t>
            </a:r>
            <a:endParaRPr altLang="en-US" sz="1800" lang="zh-CN"/>
          </a:p>
        </p:txBody>
      </p:sp>
      <p:sp>
        <p:nvSpPr>
          <p:cNvPr id="104863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3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两栏内容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641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p>
            <a:pPr lvl="0"/>
            <a:r>
              <a:rPr altLang="en-US" sz="2100" lang="zh-CN"/>
              <a:t>单击此处编辑母版文本样式</a:t>
            </a:r>
            <a:endParaRPr altLang="en-US" sz="2100" lang="zh-CN"/>
          </a:p>
          <a:p>
            <a:pPr lvl="1"/>
            <a:r>
              <a:rPr altLang="en-US" sz="1800" lang="zh-CN"/>
              <a:t>第二级</a:t>
            </a:r>
            <a:endParaRPr altLang="en-US" sz="1800" lang="zh-CN"/>
          </a:p>
          <a:p>
            <a:pPr lvl="2"/>
            <a:r>
              <a:rPr altLang="en-US" sz="1500" lang="zh-CN"/>
              <a:t>第三级</a:t>
            </a:r>
            <a:endParaRPr altLang="en-US" sz="1500" lang="zh-CN"/>
          </a:p>
          <a:p>
            <a:pPr lvl="3"/>
            <a:r>
              <a:rPr altLang="en-US" sz="1350" lang="zh-CN"/>
              <a:t>第四级</a:t>
            </a:r>
            <a:endParaRPr altLang="en-US" sz="1350" lang="zh-CN"/>
          </a:p>
          <a:p>
            <a:pPr lvl="4"/>
            <a:r>
              <a:rPr altLang="en-US" sz="1350" lang="zh-CN"/>
              <a:t>第五级</a:t>
            </a:r>
            <a:endParaRPr altLang="en-US" sz="1350" lang="zh-CN"/>
          </a:p>
        </p:txBody>
      </p:sp>
      <p:sp>
        <p:nvSpPr>
          <p:cNvPr id="1048642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p>
            <a:pPr lvl="0"/>
            <a:r>
              <a:rPr altLang="en-US" sz="2100" lang="zh-CN"/>
              <a:t>单击此处编辑母版文本样式</a:t>
            </a:r>
            <a:endParaRPr altLang="en-US" sz="2100" lang="zh-CN"/>
          </a:p>
          <a:p>
            <a:pPr lvl="1"/>
            <a:r>
              <a:rPr altLang="en-US" sz="1800" lang="zh-CN"/>
              <a:t>第二级</a:t>
            </a:r>
            <a:endParaRPr altLang="en-US" sz="1800" lang="zh-CN"/>
          </a:p>
          <a:p>
            <a:pPr lvl="2"/>
            <a:r>
              <a:rPr altLang="en-US" sz="1500" lang="zh-CN"/>
              <a:t>第三级</a:t>
            </a:r>
            <a:endParaRPr altLang="en-US" sz="1500" lang="zh-CN"/>
          </a:p>
          <a:p>
            <a:pPr lvl="3"/>
            <a:r>
              <a:rPr altLang="en-US" sz="1350" lang="zh-CN"/>
              <a:t>第四级</a:t>
            </a:r>
            <a:endParaRPr altLang="en-US" sz="1350" lang="zh-CN"/>
          </a:p>
          <a:p>
            <a:pPr lvl="4"/>
            <a:r>
              <a:rPr altLang="en-US" sz="1350" lang="zh-CN"/>
              <a:t>第五级</a:t>
            </a:r>
            <a:endParaRPr altLang="en-US" sz="1350" lang="zh-CN"/>
          </a:p>
        </p:txBody>
      </p:sp>
      <p:sp>
        <p:nvSpPr>
          <p:cNvPr id="1048643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44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45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比较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p>
            <a:r>
              <a:rPr altLang="en-US" sz="3300" lang="zh-CN"/>
              <a:t>单击此处编辑母版标题样式</a:t>
            </a:r>
            <a:endParaRPr altLang="en-US" sz="3300" lang="zh-CN"/>
          </a:p>
        </p:txBody>
      </p:sp>
      <p:sp>
        <p:nvSpPr>
          <p:cNvPr id="1048647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sz="1800" lang="zh-CN"/>
              <a:t>单击此处编辑母版文本样式</a:t>
            </a:r>
            <a:endParaRPr altLang="en-US" sz="1800" lang="zh-CN"/>
          </a:p>
        </p:txBody>
      </p:sp>
      <p:sp>
        <p:nvSpPr>
          <p:cNvPr id="1048648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p>
            <a:pPr lvl="0"/>
            <a:r>
              <a:rPr altLang="en-US" sz="2100" lang="zh-CN"/>
              <a:t>单击此处编辑母版文本样式</a:t>
            </a:r>
            <a:endParaRPr altLang="en-US" sz="2100" lang="zh-CN"/>
          </a:p>
          <a:p>
            <a:pPr lvl="1"/>
            <a:r>
              <a:rPr altLang="en-US" sz="1800" lang="zh-CN"/>
              <a:t>第二级</a:t>
            </a:r>
            <a:endParaRPr altLang="en-US" sz="1800" lang="zh-CN"/>
          </a:p>
          <a:p>
            <a:pPr lvl="2"/>
            <a:r>
              <a:rPr altLang="en-US" sz="1500" lang="zh-CN"/>
              <a:t>第三级</a:t>
            </a:r>
            <a:endParaRPr altLang="en-US" sz="1500" lang="zh-CN"/>
          </a:p>
          <a:p>
            <a:pPr lvl="3"/>
            <a:r>
              <a:rPr altLang="en-US" sz="1350" lang="zh-CN"/>
              <a:t>第四级</a:t>
            </a:r>
            <a:endParaRPr altLang="en-US" sz="1350" lang="zh-CN"/>
          </a:p>
          <a:p>
            <a:pPr lvl="4"/>
            <a:r>
              <a:rPr altLang="en-US" sz="1350" lang="zh-CN"/>
              <a:t>第五级</a:t>
            </a:r>
            <a:endParaRPr altLang="en-US" sz="1350" lang="zh-CN"/>
          </a:p>
        </p:txBody>
      </p:sp>
      <p:sp>
        <p:nvSpPr>
          <p:cNvPr id="104864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sz="1800" lang="zh-CN"/>
              <a:t>单击此处编辑母版文本样式</a:t>
            </a:r>
            <a:endParaRPr altLang="en-US" sz="1800" lang="zh-CN"/>
          </a:p>
        </p:txBody>
      </p:sp>
      <p:sp>
        <p:nvSpPr>
          <p:cNvPr id="1048650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p>
            <a:pPr lvl="0"/>
            <a:r>
              <a:rPr altLang="en-US" sz="2100" lang="zh-CN"/>
              <a:t>单击此处编辑母版文本样式</a:t>
            </a:r>
            <a:endParaRPr altLang="en-US" sz="2100" lang="zh-CN"/>
          </a:p>
          <a:p>
            <a:pPr lvl="1"/>
            <a:r>
              <a:rPr altLang="en-US" sz="1800" lang="zh-CN"/>
              <a:t>第二级</a:t>
            </a:r>
            <a:endParaRPr altLang="en-US" sz="1800" lang="zh-CN"/>
          </a:p>
          <a:p>
            <a:pPr lvl="2"/>
            <a:r>
              <a:rPr altLang="en-US" sz="1500" lang="zh-CN"/>
              <a:t>第三级</a:t>
            </a:r>
            <a:endParaRPr altLang="en-US" sz="1500" lang="zh-CN"/>
          </a:p>
          <a:p>
            <a:pPr lvl="3"/>
            <a:r>
              <a:rPr altLang="en-US" sz="1350" lang="zh-CN"/>
              <a:t>第四级</a:t>
            </a:r>
            <a:endParaRPr altLang="en-US" sz="1350" lang="zh-CN"/>
          </a:p>
          <a:p>
            <a:pPr lvl="4"/>
            <a:r>
              <a:rPr altLang="en-US" sz="1350" lang="zh-CN"/>
              <a:t>第五级</a:t>
            </a:r>
            <a:endParaRPr altLang="en-US" sz="1350" lang="zh-CN"/>
          </a:p>
        </p:txBody>
      </p:sp>
      <p:sp>
        <p:nvSpPr>
          <p:cNvPr id="1048651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52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53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仅标题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en-US" lang="zh-CN"/>
              <a:t>单击此处编辑母版标题样式</a:t>
            </a:r>
            <a:endParaRPr altLang="en-US" lang="zh-CN"/>
          </a:p>
        </p:txBody>
      </p:sp>
      <p:sp>
        <p:nvSpPr>
          <p:cNvPr id="1048622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23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4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空白"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96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97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内容与标题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4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sz="2400" lang="zh-CN"/>
              <a:t>单击此处编辑母版标题样式</a:t>
            </a:r>
            <a:endParaRPr altLang="en-US" sz="2400" lang="zh-CN"/>
          </a:p>
        </p:txBody>
      </p:sp>
      <p:sp>
        <p:nvSpPr>
          <p:cNvPr id="1048655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sz="2400" lang="zh-CN"/>
              <a:t>单击此处编辑母版文本样式</a:t>
            </a:r>
            <a:endParaRPr altLang="en-US" sz="2400" lang="zh-CN"/>
          </a:p>
          <a:p>
            <a:pPr lvl="1"/>
            <a:r>
              <a:rPr altLang="en-US" sz="2100" lang="zh-CN"/>
              <a:t>第二级</a:t>
            </a:r>
            <a:endParaRPr altLang="en-US" sz="2100" lang="zh-CN"/>
          </a:p>
          <a:p>
            <a:pPr lvl="2"/>
            <a:r>
              <a:rPr altLang="en-US" sz="1800" lang="zh-CN"/>
              <a:t>第三级</a:t>
            </a:r>
            <a:endParaRPr altLang="en-US" sz="1800" lang="zh-CN"/>
          </a:p>
          <a:p>
            <a:pPr lvl="3"/>
            <a:r>
              <a:rPr altLang="en-US" sz="1500" lang="zh-CN"/>
              <a:t>第四级</a:t>
            </a:r>
            <a:endParaRPr altLang="en-US" sz="1500" lang="zh-CN"/>
          </a:p>
          <a:p>
            <a:pPr lvl="4"/>
            <a:r>
              <a:rPr altLang="en-US" sz="1500" lang="zh-CN"/>
              <a:t>第五级</a:t>
            </a:r>
            <a:endParaRPr altLang="en-US" sz="1500" lang="zh-CN"/>
          </a:p>
        </p:txBody>
      </p:sp>
      <p:sp>
        <p:nvSpPr>
          <p:cNvPr id="1048656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sz="1200" lang="zh-CN"/>
              <a:t>单击此处编辑母版文本样式</a:t>
            </a:r>
            <a:endParaRPr altLang="en-US" sz="1200" lang="zh-CN"/>
          </a:p>
        </p:txBody>
      </p:sp>
      <p:sp>
        <p:nvSpPr>
          <p:cNvPr id="1048657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58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59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图片与标题"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sz="2400" lang="zh-CN"/>
              <a:t>单击此处编辑母版标题样式</a:t>
            </a:r>
            <a:endParaRPr altLang="en-US" sz="2400" lang="zh-CN"/>
          </a:p>
        </p:txBody>
      </p:sp>
      <p:sp>
        <p:nvSpPr>
          <p:cNvPr id="1048609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1048610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sz="1200" lang="zh-CN"/>
              <a:t>单击此处编辑母版文本样式</a:t>
            </a:r>
            <a:endParaRPr altLang="en-US" sz="1200" lang="zh-CN"/>
          </a:p>
        </p:txBody>
      </p:sp>
      <p:sp>
        <p:nvSpPr>
          <p:cNvPr id="1048611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612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13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en-US" sz="3300" lang="zh-CN"/>
              <a:t>单击此处编辑母版标题样式</a:t>
            </a:r>
            <a:endParaRPr altLang="en-US" sz="3300" lang="zh-CN"/>
          </a:p>
        </p:txBody>
      </p:sp>
      <p:sp>
        <p:nvSpPr>
          <p:cNvPr id="1048577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en-US" sz="2100" lang="zh-CN"/>
              <a:t>单击此处编辑母版文本样式</a:t>
            </a:r>
            <a:endParaRPr altLang="en-US" sz="2100" lang="zh-CN"/>
          </a:p>
          <a:p>
            <a:pPr lvl="1"/>
            <a:r>
              <a:rPr altLang="en-US" sz="1800" lang="zh-CN"/>
              <a:t>第二级</a:t>
            </a:r>
            <a:endParaRPr altLang="en-US" sz="1800" lang="zh-CN"/>
          </a:p>
          <a:p>
            <a:pPr lvl="2"/>
            <a:r>
              <a:rPr altLang="en-US" sz="1500" lang="zh-CN"/>
              <a:t>第三级</a:t>
            </a:r>
            <a:endParaRPr altLang="en-US" sz="1500" lang="zh-CN"/>
          </a:p>
          <a:p>
            <a:pPr lvl="3"/>
            <a:r>
              <a:rPr altLang="en-US" sz="1350" lang="zh-CN"/>
              <a:t>第四级</a:t>
            </a:r>
            <a:endParaRPr altLang="en-US" sz="1350" lang="zh-CN"/>
          </a:p>
          <a:p>
            <a:pPr lvl="4"/>
            <a:r>
              <a:rPr altLang="en-US" sz="1350" lang="zh-CN"/>
              <a:t>第五级</a:t>
            </a:r>
            <a:endParaRPr altLang="en-US" sz="1350" lang="zh-CN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3200A3BB-25C2-467A-9092-041D4CED0FF9}" type="datetimeFigureOut">
              <a:rPr altLang="en-US" lang="zh-CN" smtClean="0"/>
            </a:fld>
            <a:endParaRPr altLang="en-US" lang="zh-CN"/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endParaRPr altLang="en-US" lang="zh-CN"/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defRPr>
            </a:lvl1pPr>
          </a:lstStyle>
          <a:p>
            <a:fld id="{097821C1-0ADB-474B-896F-172BB39EDAAA}" type="slidenum">
              <a:rPr altLang="en-US" lang="zh-CN" smtClean="0"/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audio" Target="../media/media1.mp3"/><Relationship Id="rId2" Type="http://schemas.microsoft.com/office/2007/relationships/media" Target="../media/media1.mp3"/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6" Type="http://schemas.openxmlformats.org/officeDocument/2006/relationships/image" Target="../media/image4.jpeg"/><Relationship Id="rId7" Type="http://schemas.openxmlformats.org/officeDocument/2006/relationships/slideLayout" Target="../slideLayouts/slideLayout2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jpeg"/><Relationship Id="rId3" Type="http://schemas.openxmlformats.org/officeDocument/2006/relationships/image" Target="../media/image14.jpeg"/><Relationship Id="rId4" Type="http://schemas.openxmlformats.org/officeDocument/2006/relationships/slideLayout" Target="../slideLayouts/slideLayout9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2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45728" name="直接连接符 12"/>
          <p:cNvCxnSpPr>
            <a:cxnSpLocks/>
          </p:cNvCxnSpPr>
          <p:nvPr/>
        </p:nvCxnSpPr>
        <p:spPr>
          <a:xfrm>
            <a:off x="602731" y="4591050"/>
            <a:ext cx="521218" cy="0"/>
          </a:xfrm>
          <a:prstGeom prst="line"/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97152" name="陈绮贞 - 旅行的意义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fade in="0"/>
                  <p14:trim st="25000"/>
                </p14:media>
              </p:ext>
            </p:extLst>
          </p:nvPr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>
            <a:off x="-1013136" y="74173"/>
            <a:ext cx="457200" cy="457200"/>
          </a:xfrm>
          <a:prstGeom prst="rect"/>
        </p:spPr>
      </p:pic>
      <p:sp>
        <p:nvSpPr>
          <p:cNvPr id="1048586" name=""/>
          <p:cNvSpPr txBox="1"/>
          <p:nvPr/>
        </p:nvSpPr>
        <p:spPr>
          <a:xfrm>
            <a:off x="602730" y="3204330"/>
            <a:ext cx="9963919" cy="1577341"/>
          </a:xfrm>
          <a:prstGeom prst="rect"/>
        </p:spPr>
        <p:txBody>
          <a:bodyPr rtlCol="0" wrap="square">
            <a:spAutoFit/>
          </a:bodyPr>
          <a:p>
            <a:r>
              <a:rPr sz="2000" lang="en-US">
                <a:solidFill>
                  <a:srgbClr val="000000"/>
                </a:solidFill>
              </a:rPr>
              <a:t>N</a:t>
            </a:r>
            <a:r>
              <a:rPr sz="2000" lang="en-US">
                <a:solidFill>
                  <a:srgbClr val="000000"/>
                </a:solidFill>
              </a:rPr>
              <a:t>A</a:t>
            </a:r>
            <a:r>
              <a:rPr sz="2000" lang="en-US">
                <a:solidFill>
                  <a:srgbClr val="000000"/>
                </a:solidFill>
              </a:rPr>
              <a:t>M</a:t>
            </a:r>
            <a:r>
              <a:rPr sz="2000" lang="en-US">
                <a:solidFill>
                  <a:srgbClr val="000000"/>
                </a:solidFill>
              </a:rPr>
              <a:t>E</a:t>
            </a:r>
            <a:r>
              <a:rPr sz="2000" lang="en-US">
                <a:solidFill>
                  <a:srgbClr val="000000"/>
                </a:solidFill>
              </a:rPr>
              <a:t>:</a:t>
            </a:r>
            <a:r>
              <a:rPr sz="2000" lang="en-US">
                <a:solidFill>
                  <a:srgbClr val="000000"/>
                </a:solidFill>
              </a:rPr>
              <a:t>P</a:t>
            </a:r>
            <a:r>
              <a:rPr sz="2000" lang="en-US">
                <a:solidFill>
                  <a:srgbClr val="000000"/>
                </a:solidFill>
              </a:rPr>
              <a:t>R</a:t>
            </a:r>
            <a:r>
              <a:rPr sz="2000" lang="en-US">
                <a:solidFill>
                  <a:srgbClr val="000000"/>
                </a:solidFill>
              </a:rPr>
              <a:t>I</a:t>
            </a:r>
            <a:r>
              <a:rPr sz="2000" lang="en-US">
                <a:solidFill>
                  <a:srgbClr val="000000"/>
                </a:solidFill>
              </a:rPr>
              <a:t>N</a:t>
            </a:r>
            <a:r>
              <a:rPr sz="2000" lang="en-US">
                <a:solidFill>
                  <a:srgbClr val="000000"/>
                </a:solidFill>
              </a:rPr>
              <a:t>C</a:t>
            </a:r>
            <a:r>
              <a:rPr sz="2000" lang="en-US">
                <a:solidFill>
                  <a:srgbClr val="000000"/>
                </a:solidFill>
              </a:rPr>
              <a:t>Y</a:t>
            </a:r>
            <a:r>
              <a:rPr sz="2000" lang="en-US">
                <a:solidFill>
                  <a:srgbClr val="000000"/>
                </a:solidFill>
              </a:rPr>
              <a:t> </a:t>
            </a:r>
            <a:r>
              <a:rPr sz="2000" lang="en-US">
                <a:solidFill>
                  <a:srgbClr val="000000"/>
                </a:solidFill>
              </a:rPr>
              <a:t>H</a:t>
            </a:r>
            <a:r>
              <a:rPr sz="2000" lang="en-US">
                <a:solidFill>
                  <a:srgbClr val="000000"/>
                </a:solidFill>
              </a:rPr>
              <a:t>E</a:t>
            </a:r>
            <a:r>
              <a:rPr sz="2000" lang="en-US">
                <a:solidFill>
                  <a:srgbClr val="000000"/>
                </a:solidFill>
              </a:rPr>
              <a:t>L</a:t>
            </a:r>
            <a:r>
              <a:rPr sz="2000" lang="en-US">
                <a:solidFill>
                  <a:srgbClr val="000000"/>
                </a:solidFill>
              </a:rPr>
              <a:t>A</a:t>
            </a:r>
            <a:r>
              <a:rPr sz="2000" lang="en-US">
                <a:solidFill>
                  <a:srgbClr val="000000"/>
                </a:solidFill>
              </a:rPr>
              <a:t>N</a:t>
            </a:r>
            <a:r>
              <a:rPr sz="2000" lang="en-US">
                <a:solidFill>
                  <a:srgbClr val="000000"/>
                </a:solidFill>
              </a:rPr>
              <a:t> </a:t>
            </a:r>
            <a:r>
              <a:rPr sz="2000" lang="en-US">
                <a:solidFill>
                  <a:srgbClr val="000000"/>
                </a:solidFill>
              </a:rPr>
              <a:t>K</a:t>
            </a:r>
            <a:r>
              <a:rPr sz="2000" lang="en-US">
                <a:solidFill>
                  <a:srgbClr val="000000"/>
                </a:solidFill>
              </a:rPr>
              <a:t>A</a:t>
            </a:r>
            <a:r>
              <a:rPr sz="2000" lang="en-US">
                <a:solidFill>
                  <a:srgbClr val="000000"/>
                </a:solidFill>
              </a:rPr>
              <a:t>M</a:t>
            </a:r>
            <a:r>
              <a:rPr sz="2000" lang="en-US">
                <a:solidFill>
                  <a:srgbClr val="000000"/>
                </a:solidFill>
              </a:rPr>
              <a:t>A</a:t>
            </a:r>
            <a:r>
              <a:rPr sz="2000" lang="en-US">
                <a:solidFill>
                  <a:srgbClr val="000000"/>
                </a:solidFill>
              </a:rPr>
              <a:t>L</a:t>
            </a:r>
            <a:r>
              <a:rPr sz="2000" lang="en-US">
                <a:solidFill>
                  <a:srgbClr val="000000"/>
                </a:solidFill>
              </a:rPr>
              <a:t>I</a:t>
            </a:r>
            <a:r>
              <a:rPr sz="2000" lang="en-US">
                <a:solidFill>
                  <a:srgbClr val="000000"/>
                </a:solidFill>
              </a:rPr>
              <a:t>Y</a:t>
            </a:r>
            <a:r>
              <a:rPr sz="2000" lang="en-US">
                <a:solidFill>
                  <a:srgbClr val="000000"/>
                </a:solidFill>
              </a:rPr>
              <a:t>A</a:t>
            </a:r>
            <a:endParaRPr sz="1800" lang="en-IN">
              <a:solidFill>
                <a:srgbClr val="000000"/>
              </a:solidFill>
            </a:endParaRPr>
          </a:p>
          <a:p>
            <a:r>
              <a:rPr sz="2000" lang="en-US">
                <a:solidFill>
                  <a:srgbClr val="000000"/>
                </a:solidFill>
              </a:rPr>
              <a:t>R</a:t>
            </a:r>
            <a:r>
              <a:rPr sz="2000" lang="en-US">
                <a:solidFill>
                  <a:srgbClr val="000000"/>
                </a:solidFill>
              </a:rPr>
              <a:t>E</a:t>
            </a:r>
            <a:r>
              <a:rPr sz="2000" lang="en-US">
                <a:solidFill>
                  <a:srgbClr val="000000"/>
                </a:solidFill>
              </a:rPr>
              <a:t>G</a:t>
            </a:r>
            <a:r>
              <a:rPr sz="2000" lang="en-US">
                <a:solidFill>
                  <a:srgbClr val="000000"/>
                </a:solidFill>
              </a:rPr>
              <a:t>I</a:t>
            </a:r>
            <a:r>
              <a:rPr sz="2000" lang="en-US">
                <a:solidFill>
                  <a:srgbClr val="000000"/>
                </a:solidFill>
              </a:rPr>
              <a:t>S</a:t>
            </a:r>
            <a:r>
              <a:rPr sz="2000" lang="en-US">
                <a:solidFill>
                  <a:srgbClr val="000000"/>
                </a:solidFill>
              </a:rPr>
              <a:t>TER</a:t>
            </a:r>
            <a:r>
              <a:rPr sz="2000" lang="en-US">
                <a:solidFill>
                  <a:srgbClr val="000000"/>
                </a:solidFill>
              </a:rPr>
              <a:t>/</a:t>
            </a:r>
            <a:r>
              <a:rPr sz="2000" lang="en-US">
                <a:solidFill>
                  <a:srgbClr val="000000"/>
                </a:solidFill>
              </a:rPr>
              <a:t>N</a:t>
            </a:r>
            <a:r>
              <a:rPr sz="2000" lang="en-US">
                <a:solidFill>
                  <a:srgbClr val="000000"/>
                </a:solidFill>
              </a:rPr>
              <a:t>M</a:t>
            </a:r>
            <a:r>
              <a:rPr sz="2000" lang="en-US">
                <a:solidFill>
                  <a:srgbClr val="000000"/>
                </a:solidFill>
              </a:rPr>
              <a:t>D</a:t>
            </a:r>
            <a:r>
              <a:rPr sz="2000" lang="en-US">
                <a:solidFill>
                  <a:srgbClr val="000000"/>
                </a:solidFill>
              </a:rPr>
              <a:t>:</a:t>
            </a:r>
            <a:r>
              <a:rPr sz="2000" lang="en-US">
                <a:solidFill>
                  <a:srgbClr val="000000"/>
                </a:solidFill>
              </a:rPr>
              <a:t>2</a:t>
            </a:r>
            <a:r>
              <a:rPr sz="2000" lang="en-US">
                <a:solidFill>
                  <a:srgbClr val="000000"/>
                </a:solidFill>
              </a:rPr>
              <a:t>2</a:t>
            </a:r>
            <a:r>
              <a:rPr sz="2000" lang="en-US">
                <a:solidFill>
                  <a:srgbClr val="000000"/>
                </a:solidFill>
              </a:rPr>
              <a:t>2</a:t>
            </a:r>
            <a:r>
              <a:rPr sz="2000" lang="en-US">
                <a:solidFill>
                  <a:srgbClr val="000000"/>
                </a:solidFill>
              </a:rPr>
              <a:t>4</a:t>
            </a:r>
            <a:r>
              <a:rPr sz="2000" lang="en-US">
                <a:solidFill>
                  <a:srgbClr val="000000"/>
                </a:solidFill>
              </a:rPr>
              <a:t>0</a:t>
            </a:r>
            <a:r>
              <a:rPr sz="2000" lang="en-US">
                <a:solidFill>
                  <a:srgbClr val="000000"/>
                </a:solidFill>
              </a:rPr>
              <a:t>7</a:t>
            </a:r>
            <a:r>
              <a:rPr sz="2000" lang="en-US">
                <a:solidFill>
                  <a:srgbClr val="000000"/>
                </a:solidFill>
              </a:rPr>
              <a:t>7</a:t>
            </a:r>
            <a:r>
              <a:rPr sz="2000" lang="en-US">
                <a:solidFill>
                  <a:srgbClr val="000000"/>
                </a:solidFill>
              </a:rPr>
              <a:t>9</a:t>
            </a:r>
            <a:r>
              <a:rPr sz="2000" lang="en-US">
                <a:solidFill>
                  <a:srgbClr val="000000"/>
                </a:solidFill>
              </a:rPr>
              <a:t>2</a:t>
            </a:r>
            <a:r>
              <a:rPr sz="2000" lang="en-US">
                <a:solidFill>
                  <a:srgbClr val="000000"/>
                </a:solidFill>
              </a:rPr>
              <a:t>/</a:t>
            </a:r>
            <a:r>
              <a:rPr sz="2000" lang="en-US">
                <a:solidFill>
                  <a:srgbClr val="000000"/>
                </a:solidFill>
              </a:rPr>
              <a:t>a</a:t>
            </a:r>
            <a:r>
              <a:rPr sz="2000" lang="en-US">
                <a:solidFill>
                  <a:srgbClr val="000000"/>
                </a:solidFill>
              </a:rPr>
              <a:t>u</a:t>
            </a:r>
            <a:r>
              <a:rPr sz="2000" lang="en-US">
                <a:solidFill>
                  <a:srgbClr val="000000"/>
                </a:solidFill>
              </a:rPr>
              <a:t>t</a:t>
            </a:r>
            <a:r>
              <a:rPr sz="2000" lang="en-US">
                <a:solidFill>
                  <a:srgbClr val="000000"/>
                </a:solidFill>
              </a:rPr>
              <a:t>u</a:t>
            </a:r>
            <a:r>
              <a:rPr sz="2000" lang="en-US">
                <a:solidFill>
                  <a:srgbClr val="000000"/>
                </a:solidFill>
              </a:rPr>
              <a:t>n</a:t>
            </a:r>
            <a:r>
              <a:rPr sz="2000" lang="en-US">
                <a:solidFill>
                  <a:srgbClr val="000000"/>
                </a:solidFill>
              </a:rPr>
              <a:t>m</a:t>
            </a:r>
            <a:r>
              <a:rPr sz="2000" lang="en-US">
                <a:solidFill>
                  <a:srgbClr val="000000"/>
                </a:solidFill>
              </a:rPr>
              <a:t>1</a:t>
            </a:r>
            <a:r>
              <a:rPr sz="2000" lang="en-US">
                <a:solidFill>
                  <a:srgbClr val="000000"/>
                </a:solidFill>
              </a:rPr>
              <a:t>4</a:t>
            </a:r>
            <a:r>
              <a:rPr sz="2000" lang="en-US">
                <a:solidFill>
                  <a:srgbClr val="000000"/>
                </a:solidFill>
              </a:rPr>
              <a:t>5</a:t>
            </a:r>
            <a:r>
              <a:rPr sz="2000" lang="en-US">
                <a:solidFill>
                  <a:srgbClr val="000000"/>
                </a:solidFill>
              </a:rPr>
              <a:t>5</a:t>
            </a:r>
            <a:r>
              <a:rPr sz="2000" lang="en-US">
                <a:solidFill>
                  <a:srgbClr val="000000"/>
                </a:solidFill>
              </a:rPr>
              <a:t>b</a:t>
            </a:r>
            <a:r>
              <a:rPr sz="2000" lang="en-US">
                <a:solidFill>
                  <a:srgbClr val="000000"/>
                </a:solidFill>
              </a:rPr>
              <a:t>s</a:t>
            </a:r>
            <a:r>
              <a:rPr sz="2000" lang="en-US">
                <a:solidFill>
                  <a:srgbClr val="000000"/>
                </a:solidFill>
              </a:rPr>
              <a:t>c</a:t>
            </a:r>
            <a:r>
              <a:rPr sz="2000" lang="en-US">
                <a:solidFill>
                  <a:srgbClr val="000000"/>
                </a:solidFill>
              </a:rPr>
              <a:t>b</a:t>
            </a:r>
            <a:r>
              <a:rPr sz="2000" lang="en-US">
                <a:solidFill>
                  <a:srgbClr val="000000"/>
                </a:solidFill>
              </a:rPr>
              <a:t>4</a:t>
            </a:r>
            <a:r>
              <a:rPr sz="2000" lang="en-US">
                <a:solidFill>
                  <a:srgbClr val="000000"/>
                </a:solidFill>
              </a:rPr>
              <a:t>0</a:t>
            </a:r>
            <a:endParaRPr sz="1800" lang="en-IN">
              <a:solidFill>
                <a:srgbClr val="000000"/>
              </a:solidFill>
            </a:endParaRPr>
          </a:p>
          <a:p>
            <a:r>
              <a:rPr sz="2000" lang="en-US">
                <a:solidFill>
                  <a:srgbClr val="000000"/>
                </a:solidFill>
              </a:rPr>
              <a:t>D</a:t>
            </a:r>
            <a:r>
              <a:rPr sz="2000" lang="en-US">
                <a:solidFill>
                  <a:srgbClr val="000000"/>
                </a:solidFill>
              </a:rPr>
              <a:t>E</a:t>
            </a:r>
            <a:r>
              <a:rPr sz="2000" lang="en-US">
                <a:solidFill>
                  <a:srgbClr val="000000"/>
                </a:solidFill>
              </a:rPr>
              <a:t>P</a:t>
            </a:r>
            <a:r>
              <a:rPr sz="2000" lang="en-US">
                <a:solidFill>
                  <a:srgbClr val="000000"/>
                </a:solidFill>
              </a:rPr>
              <a:t>A</a:t>
            </a:r>
            <a:r>
              <a:rPr sz="2000" lang="en-US">
                <a:solidFill>
                  <a:srgbClr val="000000"/>
                </a:solidFill>
              </a:rPr>
              <a:t>T</a:t>
            </a:r>
            <a:r>
              <a:rPr sz="2000" lang="en-US">
                <a:solidFill>
                  <a:srgbClr val="000000"/>
                </a:solidFill>
              </a:rPr>
              <a:t>M</a:t>
            </a:r>
            <a:r>
              <a:rPr sz="2000" lang="en-US">
                <a:solidFill>
                  <a:srgbClr val="000000"/>
                </a:solidFill>
              </a:rPr>
              <a:t>E</a:t>
            </a:r>
            <a:r>
              <a:rPr sz="2000" lang="en-US">
                <a:solidFill>
                  <a:srgbClr val="000000"/>
                </a:solidFill>
              </a:rPr>
              <a:t>N</a:t>
            </a:r>
            <a:r>
              <a:rPr sz="2000" lang="en-US">
                <a:solidFill>
                  <a:srgbClr val="000000"/>
                </a:solidFill>
              </a:rPr>
              <a:t>T</a:t>
            </a:r>
            <a:r>
              <a:rPr sz="2000" lang="en-US">
                <a:solidFill>
                  <a:srgbClr val="000000"/>
                </a:solidFill>
              </a:rPr>
              <a:t>:</a:t>
            </a:r>
            <a:r>
              <a:rPr sz="2000" lang="en-US">
                <a:solidFill>
                  <a:srgbClr val="000000"/>
                </a:solidFill>
              </a:rPr>
              <a:t>B</a:t>
            </a:r>
            <a:r>
              <a:rPr sz="2000" lang="en-US">
                <a:solidFill>
                  <a:srgbClr val="000000"/>
                </a:solidFill>
              </a:rPr>
              <a:t>.</a:t>
            </a:r>
            <a:r>
              <a:rPr sz="2000" lang="en-US">
                <a:solidFill>
                  <a:srgbClr val="000000"/>
                </a:solidFill>
              </a:rPr>
              <a:t>S</a:t>
            </a:r>
            <a:r>
              <a:rPr sz="2000" lang="en-US">
                <a:solidFill>
                  <a:srgbClr val="000000"/>
                </a:solidFill>
              </a:rPr>
              <a:t>C</a:t>
            </a:r>
            <a:r>
              <a:rPr sz="2000" lang="en-US">
                <a:solidFill>
                  <a:srgbClr val="000000"/>
                </a:solidFill>
              </a:rPr>
              <a:t> </a:t>
            </a:r>
            <a:r>
              <a:rPr sz="2000" lang="en-US">
                <a:solidFill>
                  <a:srgbClr val="000000"/>
                </a:solidFill>
              </a:rPr>
              <a:t>C</a:t>
            </a:r>
            <a:r>
              <a:rPr sz="2000" lang="en-US">
                <a:solidFill>
                  <a:srgbClr val="000000"/>
                </a:solidFill>
              </a:rPr>
              <a:t>O</a:t>
            </a:r>
            <a:r>
              <a:rPr sz="2000" lang="en-US">
                <a:solidFill>
                  <a:srgbClr val="000000"/>
                </a:solidFill>
              </a:rPr>
              <a:t>M</a:t>
            </a:r>
            <a:r>
              <a:rPr sz="2000" lang="en-US">
                <a:solidFill>
                  <a:srgbClr val="000000"/>
                </a:solidFill>
              </a:rPr>
              <a:t>PUTER</a:t>
            </a:r>
            <a:r>
              <a:rPr sz="2000" lang="en-US">
                <a:solidFill>
                  <a:srgbClr val="000000"/>
                </a:solidFill>
              </a:rPr>
              <a:t> </a:t>
            </a:r>
            <a:r>
              <a:rPr sz="2000" lang="en-US">
                <a:solidFill>
                  <a:srgbClr val="000000"/>
                </a:solidFill>
              </a:rPr>
              <a:t>SCIENCE</a:t>
            </a:r>
            <a:r>
              <a:rPr sz="2000" lang="en-US">
                <a:solidFill>
                  <a:srgbClr val="000000"/>
                </a:solidFill>
              </a:rPr>
              <a:t> </a:t>
            </a:r>
            <a:endParaRPr sz="1800" lang="en-IN">
              <a:solidFill>
                <a:srgbClr val="000000"/>
              </a:solidFill>
            </a:endParaRPr>
          </a:p>
          <a:p>
            <a:r>
              <a:rPr sz="2000" lang="en-US">
                <a:solidFill>
                  <a:srgbClr val="000000"/>
                </a:solidFill>
              </a:rPr>
              <a:t>C</a:t>
            </a:r>
            <a:r>
              <a:rPr sz="2000" lang="en-US">
                <a:solidFill>
                  <a:srgbClr val="000000"/>
                </a:solidFill>
              </a:rPr>
              <a:t>O</a:t>
            </a:r>
            <a:r>
              <a:rPr sz="2000" lang="en-US">
                <a:solidFill>
                  <a:srgbClr val="000000"/>
                </a:solidFill>
              </a:rPr>
              <a:t>L</a:t>
            </a:r>
            <a:r>
              <a:rPr sz="2000" lang="en-US">
                <a:solidFill>
                  <a:srgbClr val="000000"/>
                </a:solidFill>
              </a:rPr>
              <a:t>L</a:t>
            </a:r>
            <a:r>
              <a:rPr sz="2000" lang="en-US">
                <a:solidFill>
                  <a:srgbClr val="000000"/>
                </a:solidFill>
              </a:rPr>
              <a:t>EGE</a:t>
            </a:r>
            <a:r>
              <a:rPr sz="2000" lang="en-US">
                <a:solidFill>
                  <a:srgbClr val="000000"/>
                </a:solidFill>
              </a:rPr>
              <a:t> </a:t>
            </a:r>
            <a:r>
              <a:rPr sz="2000" lang="en-US">
                <a:solidFill>
                  <a:srgbClr val="000000"/>
                </a:solidFill>
              </a:rPr>
              <a:t>/</a:t>
            </a:r>
            <a:r>
              <a:rPr sz="2000" lang="en-US">
                <a:solidFill>
                  <a:srgbClr val="000000"/>
                </a:solidFill>
              </a:rPr>
              <a:t>U</a:t>
            </a:r>
            <a:r>
              <a:rPr sz="2000" lang="en-US">
                <a:solidFill>
                  <a:srgbClr val="000000"/>
                </a:solidFill>
              </a:rPr>
              <a:t>N</a:t>
            </a:r>
            <a:r>
              <a:rPr sz="2000" lang="en-US">
                <a:solidFill>
                  <a:srgbClr val="000000"/>
                </a:solidFill>
              </a:rPr>
              <a:t>I</a:t>
            </a:r>
            <a:r>
              <a:rPr sz="2000" lang="en-US">
                <a:solidFill>
                  <a:srgbClr val="000000"/>
                </a:solidFill>
              </a:rPr>
              <a:t>V</a:t>
            </a:r>
            <a:r>
              <a:rPr sz="2000" lang="en-US">
                <a:solidFill>
                  <a:srgbClr val="000000"/>
                </a:solidFill>
              </a:rPr>
              <a:t>E</a:t>
            </a:r>
            <a:r>
              <a:rPr sz="2000" lang="en-US">
                <a:solidFill>
                  <a:srgbClr val="000000"/>
                </a:solidFill>
              </a:rPr>
              <a:t>R</a:t>
            </a:r>
            <a:r>
              <a:rPr sz="2000" lang="en-US">
                <a:solidFill>
                  <a:srgbClr val="000000"/>
                </a:solidFill>
              </a:rPr>
              <a:t>S</a:t>
            </a:r>
            <a:r>
              <a:rPr sz="2000" lang="en-US">
                <a:solidFill>
                  <a:srgbClr val="000000"/>
                </a:solidFill>
              </a:rPr>
              <a:t>I</a:t>
            </a:r>
            <a:r>
              <a:rPr sz="2000" lang="en-US">
                <a:solidFill>
                  <a:srgbClr val="000000"/>
                </a:solidFill>
              </a:rPr>
              <a:t>T</a:t>
            </a:r>
            <a:r>
              <a:rPr sz="2000" lang="en-US">
                <a:solidFill>
                  <a:srgbClr val="000000"/>
                </a:solidFill>
              </a:rPr>
              <a:t>Y</a:t>
            </a:r>
            <a:r>
              <a:rPr sz="2000" lang="en-US">
                <a:solidFill>
                  <a:srgbClr val="000000"/>
                </a:solidFill>
              </a:rPr>
              <a:t>:</a:t>
            </a:r>
            <a:r>
              <a:rPr sz="2000" lang="en-US">
                <a:solidFill>
                  <a:srgbClr val="000000"/>
                </a:solidFill>
              </a:rPr>
              <a:t>T</a:t>
            </a:r>
            <a:r>
              <a:rPr sz="2000" lang="en-US">
                <a:solidFill>
                  <a:srgbClr val="000000"/>
                </a:solidFill>
              </a:rPr>
              <a:t>A</a:t>
            </a:r>
            <a:r>
              <a:rPr sz="2000" lang="en-US">
                <a:solidFill>
                  <a:srgbClr val="000000"/>
                </a:solidFill>
              </a:rPr>
              <a:t>G</a:t>
            </a:r>
            <a:r>
              <a:rPr sz="2000" lang="en-US">
                <a:solidFill>
                  <a:srgbClr val="000000"/>
                </a:solidFill>
              </a:rPr>
              <a:t>O</a:t>
            </a:r>
            <a:r>
              <a:rPr sz="2000" lang="en-US">
                <a:solidFill>
                  <a:srgbClr val="000000"/>
                </a:solidFill>
              </a:rPr>
              <a:t>RE</a:t>
            </a:r>
            <a:r>
              <a:rPr sz="2000" lang="en-US">
                <a:solidFill>
                  <a:srgbClr val="000000"/>
                </a:solidFill>
              </a:rPr>
              <a:t> </a:t>
            </a:r>
            <a:r>
              <a:rPr sz="2000" lang="en-US">
                <a:solidFill>
                  <a:srgbClr val="000000"/>
                </a:solidFill>
              </a:rPr>
              <a:t>C</a:t>
            </a:r>
            <a:r>
              <a:rPr sz="2000" lang="en-US">
                <a:solidFill>
                  <a:srgbClr val="000000"/>
                </a:solidFill>
              </a:rPr>
              <a:t>O</a:t>
            </a:r>
            <a:r>
              <a:rPr sz="2000" lang="en-US">
                <a:solidFill>
                  <a:srgbClr val="000000"/>
                </a:solidFill>
              </a:rPr>
              <a:t>L</a:t>
            </a:r>
            <a:r>
              <a:rPr sz="2000" lang="en-US">
                <a:solidFill>
                  <a:srgbClr val="000000"/>
                </a:solidFill>
              </a:rPr>
              <a:t>L</a:t>
            </a:r>
            <a:r>
              <a:rPr sz="2000" lang="en-US">
                <a:solidFill>
                  <a:srgbClr val="000000"/>
                </a:solidFill>
              </a:rPr>
              <a:t>EGE</a:t>
            </a:r>
            <a:r>
              <a:rPr sz="2000" lang="en-US">
                <a:solidFill>
                  <a:srgbClr val="000000"/>
                </a:solidFill>
              </a:rPr>
              <a:t> </a:t>
            </a:r>
            <a:r>
              <a:rPr sz="2000" lang="en-US">
                <a:solidFill>
                  <a:srgbClr val="000000"/>
                </a:solidFill>
              </a:rPr>
              <a:t>OF</a:t>
            </a:r>
            <a:r>
              <a:rPr sz="2000" lang="en-US">
                <a:solidFill>
                  <a:srgbClr val="000000"/>
                </a:solidFill>
              </a:rPr>
              <a:t> </a:t>
            </a:r>
            <a:r>
              <a:rPr sz="2000" lang="en-US">
                <a:solidFill>
                  <a:srgbClr val="000000"/>
                </a:solidFill>
              </a:rPr>
              <a:t>ARTS</a:t>
            </a:r>
            <a:r>
              <a:rPr sz="2000" lang="en-US">
                <a:solidFill>
                  <a:srgbClr val="000000"/>
                </a:solidFill>
              </a:rPr>
              <a:t> </a:t>
            </a:r>
            <a:r>
              <a:rPr sz="2000" lang="en-US">
                <a:solidFill>
                  <a:srgbClr val="000000"/>
                </a:solidFill>
              </a:rPr>
              <a:t>AND</a:t>
            </a:r>
            <a:r>
              <a:rPr sz="2000" lang="en-US">
                <a:solidFill>
                  <a:srgbClr val="000000"/>
                </a:solidFill>
              </a:rPr>
              <a:t> </a:t>
            </a:r>
            <a:r>
              <a:rPr sz="2000" lang="en-US">
                <a:solidFill>
                  <a:srgbClr val="000000"/>
                </a:solidFill>
              </a:rPr>
              <a:t>SCIENCE</a:t>
            </a:r>
            <a:r>
              <a:rPr sz="2000" lang="en-US">
                <a:solidFill>
                  <a:srgbClr val="000000"/>
                </a:solidFill>
              </a:rPr>
              <a:t> </a:t>
            </a:r>
            <a:endParaRPr sz="1800" lang="en-IN">
              <a:solidFill>
                <a:srgbClr val="000000"/>
              </a:solidFill>
            </a:endParaRPr>
          </a:p>
          <a:p>
            <a:r>
              <a:rPr sz="1800" lang="en-US">
                <a:solidFill>
                  <a:srgbClr val="000000"/>
                </a:solidFill>
              </a:rPr>
              <a:t>S</a:t>
            </a:r>
            <a:r>
              <a:rPr sz="1800" lang="en-US">
                <a:solidFill>
                  <a:srgbClr val="000000"/>
                </a:solidFill>
              </a:rPr>
              <a:t>C</a:t>
            </a:r>
            <a:r>
              <a:rPr sz="1800" lang="en-US">
                <a:solidFill>
                  <a:srgbClr val="000000"/>
                </a:solidFill>
              </a:rPr>
              <a:t>I</a:t>
            </a:r>
            <a:r>
              <a:rPr sz="1800" lang="en-US">
                <a:solidFill>
                  <a:srgbClr val="000000"/>
                </a:solidFill>
              </a:rPr>
              <a:t>ENCE</a:t>
            </a:r>
            <a:r>
              <a:rPr sz="1800" lang="en-US">
                <a:solidFill>
                  <a:srgbClr val="000000"/>
                </a:solidFill>
              </a:rPr>
              <a:t>/</a:t>
            </a:r>
            <a:r>
              <a:rPr sz="1800" lang="en-US">
                <a:solidFill>
                  <a:srgbClr val="000000"/>
                </a:solidFill>
              </a:rPr>
              <a:t>U</a:t>
            </a:r>
            <a:r>
              <a:rPr sz="1800" lang="en-US">
                <a:solidFill>
                  <a:srgbClr val="000000"/>
                </a:solidFill>
              </a:rPr>
              <a:t>N</a:t>
            </a:r>
            <a:r>
              <a:rPr sz="1800" lang="en-US">
                <a:solidFill>
                  <a:srgbClr val="000000"/>
                </a:solidFill>
              </a:rPr>
              <a:t>I</a:t>
            </a:r>
            <a:r>
              <a:rPr sz="1800" lang="en-US">
                <a:solidFill>
                  <a:srgbClr val="000000"/>
                </a:solidFill>
              </a:rPr>
              <a:t>V</a:t>
            </a:r>
            <a:r>
              <a:rPr sz="1800" lang="en-US">
                <a:solidFill>
                  <a:srgbClr val="000000"/>
                </a:solidFill>
              </a:rPr>
              <a:t>ERSITY</a:t>
            </a:r>
            <a:r>
              <a:rPr sz="1800" lang="en-US">
                <a:solidFill>
                  <a:srgbClr val="000000"/>
                </a:solidFill>
              </a:rPr>
              <a:t> </a:t>
            </a:r>
            <a:r>
              <a:rPr sz="1800" lang="en-US">
                <a:solidFill>
                  <a:srgbClr val="000000"/>
                </a:solidFill>
              </a:rPr>
              <a:t>O</a:t>
            </a:r>
            <a:r>
              <a:rPr sz="1800" lang="en-US">
                <a:solidFill>
                  <a:srgbClr val="000000"/>
                </a:solidFill>
              </a:rPr>
              <a:t>F</a:t>
            </a:r>
            <a:r>
              <a:rPr sz="1800" lang="en-US">
                <a:solidFill>
                  <a:srgbClr val="000000"/>
                </a:solidFill>
              </a:rPr>
              <a:t> </a:t>
            </a:r>
            <a:r>
              <a:rPr sz="1800" lang="en-US">
                <a:solidFill>
                  <a:srgbClr val="000000"/>
                </a:solidFill>
              </a:rPr>
              <a:t>M</a:t>
            </a:r>
            <a:r>
              <a:rPr sz="1800" lang="en-US">
                <a:solidFill>
                  <a:srgbClr val="000000"/>
                </a:solidFill>
              </a:rPr>
              <a:t>A</a:t>
            </a:r>
            <a:r>
              <a:rPr sz="1800" lang="en-US">
                <a:solidFill>
                  <a:srgbClr val="000000"/>
                </a:solidFill>
              </a:rPr>
              <a:t>D</a:t>
            </a:r>
            <a:r>
              <a:rPr sz="1800" lang="en-US">
                <a:solidFill>
                  <a:srgbClr val="000000"/>
                </a:solidFill>
              </a:rPr>
              <a:t>R</a:t>
            </a:r>
            <a:r>
              <a:rPr sz="1800" lang="en-US">
                <a:solidFill>
                  <a:srgbClr val="000000"/>
                </a:solidFill>
              </a:rPr>
              <a:t>A</a:t>
            </a:r>
            <a:r>
              <a:rPr sz="1800" lang="en-US">
                <a:solidFill>
                  <a:srgbClr val="000000"/>
                </a:solidFill>
              </a:rPr>
              <a:t>S</a:t>
            </a:r>
            <a:endParaRPr sz="2800" lang="en-IN">
              <a:solidFill>
                <a:srgbClr val="000000"/>
              </a:solidFill>
            </a:endParaRPr>
          </a:p>
        </p:txBody>
      </p:sp>
      <p:pic>
        <p:nvPicPr>
          <p:cNvPr id="2097153" name="图片 2"/>
          <p:cNvPicPr>
            <a:picLocks/>
          </p:cNvPicPr>
          <p:nvPr/>
        </p:nvPicPr>
        <p:blipFill rotWithShape="1">
          <a:blip xmlns:r="http://schemas.openxmlformats.org/officeDocument/2006/relationships" r:embed="rId4"/>
          <a:srcRect l="60012" t="31200" r="13591" b="6531"/>
          <a:stretch>
            <a:fillRect/>
          </a:stretch>
        </p:blipFill>
        <p:spPr>
          <a:xfrm rot="21596022" flipH="1">
            <a:off x="5958020" y="533034"/>
            <a:ext cx="2874268" cy="2819218"/>
          </a:xfrm>
          <a:prstGeom prst="ellipse"/>
          <a:solidFill>
            <a:srgbClr val="E6E8EE"/>
          </a:solidFill>
        </p:spPr>
      </p:pic>
      <p:pic>
        <p:nvPicPr>
          <p:cNvPr id="2097154" name="图片 2"/>
          <p:cNvPicPr>
            <a:picLocks/>
          </p:cNvPicPr>
          <p:nvPr/>
        </p:nvPicPr>
        <p:blipFill rotWithShape="1">
          <a:blip xmlns:r="http://schemas.openxmlformats.org/officeDocument/2006/relationships" r:embed="rId5"/>
          <a:srcRect l="60012" t="31200" r="13591" b="6531"/>
          <a:stretch>
            <a:fillRect/>
          </a:stretch>
        </p:blipFill>
        <p:spPr>
          <a:xfrm rot="21527366" flipH="1">
            <a:off x="-1608255" y="-2453947"/>
            <a:ext cx="3589225" cy="4536419"/>
          </a:xfrm>
          <a:prstGeom prst="ellipse"/>
          <a:solidFill>
            <a:srgbClr val="E6E8EE"/>
          </a:solidFill>
        </p:spPr>
      </p:pic>
      <p:pic>
        <p:nvPicPr>
          <p:cNvPr id="2097155" name="图片 2"/>
          <p:cNvPicPr>
            <a:picLocks/>
          </p:cNvPicPr>
          <p:nvPr/>
        </p:nvPicPr>
        <p:blipFill rotWithShape="1">
          <a:blip xmlns:r="http://schemas.openxmlformats.org/officeDocument/2006/relationships" r:embed="rId6"/>
          <a:srcRect l="60012" t="31200" r="13591" b="6531"/>
          <a:stretch>
            <a:fillRect/>
          </a:stretch>
        </p:blipFill>
        <p:spPr>
          <a:xfrm rot="21596022" flipH="1">
            <a:off x="7605619" y="5108808"/>
            <a:ext cx="5544095" cy="3498382"/>
          </a:xfrm>
          <a:prstGeom prst="ellipse"/>
          <a:solidFill>
            <a:srgbClr val="E6E8EE"/>
          </a:solidFill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with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dur="1" fill="hold" id="6"/>
                                        <p:tgtEl>
                                          <p:spTgt spid="209715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 vol="80000">
                <p:cTn display="0" fill="remove" id="19" repeatCount="indefinite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9715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"/>
          <p:cNvPicPr>
            <a:picLocks/>
          </p:cNvPicPr>
          <p:nvPr>
            <p:ph type="pic" idx="1"/>
          </p:nvPr>
        </p:nvPicPr>
        <p:blipFill>
          <a:blip xmlns:r="http://schemas.openxmlformats.org/officeDocument/2006/relationships" r:embed="rId1"/>
          <a:srcRect l="2508" r="2508"/>
          <a:stretch>
            <a:fillRect/>
          </a:stretch>
        </p:blipFill>
        <p:spPr>
          <a:xfrm>
            <a:off x="1896624" y="714155"/>
            <a:ext cx="6078827" cy="6495620"/>
          </a:xfrm>
        </p:spPr>
      </p:pic>
      <p:pic>
        <p:nvPicPr>
          <p:cNvPr id="2097166" name="图片 2"/>
          <p:cNvPicPr>
            <a:picLocks/>
          </p:cNvPicPr>
          <p:nvPr/>
        </p:nvPicPr>
        <p:blipFill rotWithShape="1">
          <a:blip xmlns:r="http://schemas.openxmlformats.org/officeDocument/2006/relationships" r:embed="rId2"/>
          <a:srcRect l="60012" t="31200" r="13591" b="6531"/>
          <a:stretch>
            <a:fillRect/>
          </a:stretch>
        </p:blipFill>
        <p:spPr>
          <a:xfrm rot="21596022" flipH="1">
            <a:off x="7065762" y="-1114924"/>
            <a:ext cx="2740340" cy="3118683"/>
          </a:xfrm>
          <a:prstGeom prst="ellipse"/>
          <a:solidFill>
            <a:srgbClr val="E6E8EE"/>
          </a:solidFill>
        </p:spPr>
      </p:pic>
      <p:pic>
        <p:nvPicPr>
          <p:cNvPr id="2097167" name="图片 10"/>
          <p:cNvPicPr>
            <a:picLocks/>
          </p:cNvPicPr>
          <p:nvPr/>
        </p:nvPicPr>
        <p:blipFill rotWithShape="1">
          <a:blip xmlns:r="http://schemas.openxmlformats.org/officeDocument/2006/relationships" r:embed="rId3"/>
          <a:srcRect l="58101" r="11549" b="6598"/>
          <a:stretch>
            <a:fillRect/>
          </a:stretch>
        </p:blipFill>
        <p:spPr>
          <a:xfrm rot="21531452">
            <a:off x="-210010" y="82182"/>
            <a:ext cx="2373389" cy="7104640"/>
          </a:xfrm>
          <a:prstGeom prst="rect"/>
          <a:solidFill>
            <a:srgbClr val="E6E8EE"/>
          </a:solidFill>
        </p:spPr>
      </p:pic>
      <p:sp>
        <p:nvSpPr>
          <p:cNvPr id="1048614" name=""/>
          <p:cNvSpPr txBox="1"/>
          <p:nvPr/>
        </p:nvSpPr>
        <p:spPr>
          <a:xfrm>
            <a:off x="2981524" y="203616"/>
            <a:ext cx="4993927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>R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u</a:t>
            </a:r>
            <a:r>
              <a:rPr sz="2800" lang="en-US">
                <a:solidFill>
                  <a:srgbClr val="000000"/>
                </a:solidFill>
              </a:rPr>
              <a:t>l</a:t>
            </a:r>
            <a:r>
              <a:rPr sz="2800" lang="en-US">
                <a:solidFill>
                  <a:srgbClr val="000000"/>
                </a:solidFill>
              </a:rPr>
              <a:t>t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d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c</a:t>
            </a:r>
            <a:r>
              <a:rPr sz="2800" lang="en-US">
                <a:solidFill>
                  <a:srgbClr val="000000"/>
                </a:solidFill>
              </a:rPr>
              <a:t>r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h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t</a:t>
            </a:r>
            <a:r>
              <a:rPr sz="2800" lang="en-US">
                <a:solidFill>
                  <a:srgbClr val="000000"/>
                </a:solidFill>
              </a:rPr>
              <a:t>s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4000">
        <p15:prstTrans prst="pageCurlDouble" invX="0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8" name="图片 6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r="83395" b="6575"/>
          <a:stretch>
            <a:fillRect/>
          </a:stretch>
        </p:blipFill>
        <p:spPr>
          <a:xfrm>
            <a:off x="5353604" y="-28389"/>
            <a:ext cx="3790396" cy="6891682"/>
          </a:xfrm>
          <a:prstGeom prst="rect"/>
        </p:spPr>
      </p:pic>
      <p:sp>
        <p:nvSpPr>
          <p:cNvPr id="1048615" name=""/>
          <p:cNvSpPr txBox="1"/>
          <p:nvPr/>
        </p:nvSpPr>
        <p:spPr>
          <a:xfrm>
            <a:off x="869962" y="-50334008"/>
            <a:ext cx="3429000" cy="60060848"/>
          </a:xfrm>
          <a:prstGeom prst="rect"/>
        </p:spPr>
        <p:txBody>
          <a:bodyPr rtlCol="0" wrap="square">
            <a:spAutoFit/>
          </a:bodyPr>
          <a:p>
            <a:pPr algn="ctr"/>
            <a:r>
              <a:rPr sz="2100" lang="en-IN">
                <a:solidFill>
                  <a:srgbClr val="000000"/>
                </a:solidFill>
              </a:rPr>
              <a:t>Got it 👍 You want me to create PowerPoint content (text only) based on your portfolio code, covering the topics you listed.
Here’s a structured draft you can directly use to prepare slides:
---
Slide 1: Title Slide
My Digital Portfolio
Princy Helan Kamaliya
(Year – 2025)
---
Slide 2: Problem Statement
Students often lack a structured platform to present their skills and projects.
Traditional resumes are static and don’t reflect creativity or hands-on abilities.
A digital portfolio provides an interactive way to showcase talents and achievements.
---
Slide 3: Project Overview
Developed a responsive web-based portfolio using HTML, CSS, and JavaScript.
Includes sections: About Me, Skills, Projects, and Contact.
Designed with a modern gradient theme and interactive elements.
Acts as a personal branding tool for academic and career opportunities.
---
Slide 4: End Users
Students – to showcase academic projects and skills.
Recruiters &amp; Employers – to evaluate technical skills and creativity.
Educators &amp; Mentors – to track students’ growth and guide improvements.
Peers &amp; Collaborators – for networking and project sharing.
---
Slide 5: Tools &amp; Techniques
Frontend Technologies:
HTML (Structure)
CSS (Design &amp; Styling)
JavaScript (Interactivity)
Design Principles:
Responsive Layout
Minimalist and User-friendly UI
Version Control: Git/GitHub (optional for deployment).
---
Slide 6: Portfolio Design &amp; Layout
Header: Title + Navigation Menu.
About Me: Profile photo + introduction.
Skills Section: Key technical and soft skills.
Projects Section: Interactive cards with project descriptions.
Contact Section: Email, phone, and clickable button.
Footer: Copyright information.
---
Slide 7: Features &amp; Functionality
Smooth navigation menu with hover effects.
Profile picture with circular styling.
Interactive project cards (hover animations).
Button with JavaScript function to display a message.
Responsive design for different devices.
Clean and professional look.
</a:t>
            </a:r>
            <a:r>
              <a:rPr b="0" sz="3600" lang="en-IN">
                <a:solidFill>
                  <a:srgbClr val="000000"/>
                </a:solidFill>
              </a:rPr>
              <a:t>Conclusion</a:t>
            </a:r>
            <a:r>
              <a:rPr sz="2100" lang="en-IN">
                <a:solidFill>
                  <a:srgbClr val="000000"/>
                </a:solidFill>
              </a:rPr>
              <a:t>
The portfolio successfully demonstrates skills, creativity, and projects.
Provides a modern digital identity for professional growth.
Enhances visibility for recruiters and networking opportunities.
Can be further improved with backend integration and live deployment.
---
✨ Do you want me to generate this into a ready-to-use PPT file (.pptx) with proper slide formatting, or do you prefer to keep only the text so you can prepare it manually?</a:t>
            </a:r>
            <a:endParaRPr sz="21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图片 10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58101" r="11549" b="6598"/>
          <a:stretch>
            <a:fillRect/>
          </a:stretch>
        </p:blipFill>
        <p:spPr>
          <a:xfrm rot="21531452">
            <a:off x="6388132" y="-236251"/>
            <a:ext cx="4093203" cy="7022668"/>
          </a:xfrm>
          <a:prstGeom prst="rect"/>
          <a:solidFill>
            <a:srgbClr val="E6E8EE"/>
          </a:solidFill>
        </p:spPr>
      </p:pic>
      <p:sp>
        <p:nvSpPr>
          <p:cNvPr id="1048587" name=""/>
          <p:cNvSpPr txBox="1"/>
          <p:nvPr/>
        </p:nvSpPr>
        <p:spPr>
          <a:xfrm>
            <a:off x="172964" y="680117"/>
            <a:ext cx="4608825" cy="993141"/>
          </a:xfrm>
          <a:prstGeom prst="rect"/>
        </p:spPr>
        <p:txBody>
          <a:bodyPr rtlCol="0" wrap="square">
            <a:spAutoFit/>
          </a:bodyPr>
          <a:p>
            <a:r>
              <a:rPr sz="6000" lang="en-US">
                <a:solidFill>
                  <a:srgbClr val="000000"/>
                </a:solidFill>
              </a:rPr>
              <a:t>P</a:t>
            </a:r>
            <a:r>
              <a:rPr sz="6000" lang="en-US">
                <a:solidFill>
                  <a:srgbClr val="000000"/>
                </a:solidFill>
              </a:rPr>
              <a:t>r</a:t>
            </a:r>
            <a:r>
              <a:rPr sz="6000" lang="en-US">
                <a:solidFill>
                  <a:srgbClr val="000000"/>
                </a:solidFill>
              </a:rPr>
              <a:t>o</a:t>
            </a:r>
            <a:r>
              <a:rPr sz="6000" lang="en-US">
                <a:solidFill>
                  <a:srgbClr val="000000"/>
                </a:solidFill>
              </a:rPr>
              <a:t>ject</a:t>
            </a:r>
            <a:r>
              <a:rPr sz="6000" lang="en-US">
                <a:solidFill>
                  <a:srgbClr val="000000"/>
                </a:solidFill>
              </a:rPr>
              <a:t> </a:t>
            </a:r>
            <a:r>
              <a:rPr sz="6000" lang="en-US">
                <a:solidFill>
                  <a:srgbClr val="000000"/>
                </a:solidFill>
              </a:rPr>
              <a:t>T</a:t>
            </a:r>
            <a:r>
              <a:rPr sz="6000" lang="en-US">
                <a:solidFill>
                  <a:srgbClr val="000000"/>
                </a:solidFill>
              </a:rPr>
              <a:t>itle</a:t>
            </a:r>
            <a:r>
              <a:rPr sz="6000" lang="en-US">
                <a:solidFill>
                  <a:srgbClr val="000000"/>
                </a:solidFill>
              </a:rPr>
              <a:t> 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8588" name=""/>
          <p:cNvSpPr txBox="1"/>
          <p:nvPr/>
        </p:nvSpPr>
        <p:spPr>
          <a:xfrm>
            <a:off x="1640133" y="3275082"/>
            <a:ext cx="5347618" cy="751840"/>
          </a:xfrm>
          <a:prstGeom prst="rect"/>
        </p:spPr>
        <p:txBody>
          <a:bodyPr rtlCol="0" wrap="square">
            <a:spAutoFit/>
          </a:bodyPr>
          <a:p>
            <a:r>
              <a:rPr sz="4400" lang="en-US">
                <a:solidFill>
                  <a:srgbClr val="000000"/>
                </a:solidFill>
              </a:rPr>
              <a:t>D</a:t>
            </a:r>
            <a:r>
              <a:rPr sz="4400" lang="en-US">
                <a:solidFill>
                  <a:srgbClr val="000000"/>
                </a:solidFill>
              </a:rPr>
              <a:t>i</a:t>
            </a:r>
            <a:r>
              <a:rPr sz="4400" lang="en-US">
                <a:solidFill>
                  <a:srgbClr val="000000"/>
                </a:solidFill>
              </a:rPr>
              <a:t>g</a:t>
            </a:r>
            <a:r>
              <a:rPr sz="4400" lang="en-US">
                <a:solidFill>
                  <a:srgbClr val="000000"/>
                </a:solidFill>
              </a:rPr>
              <a:t>ital</a:t>
            </a:r>
            <a:r>
              <a:rPr sz="4400" lang="en-US">
                <a:solidFill>
                  <a:srgbClr val="000000"/>
                </a:solidFill>
              </a:rPr>
              <a:t> </a:t>
            </a:r>
            <a:r>
              <a:rPr sz="4400" lang="en-US">
                <a:solidFill>
                  <a:srgbClr val="000000"/>
                </a:solidFill>
              </a:rPr>
              <a:t>Portfolio</a:t>
            </a:r>
            <a:r>
              <a:rPr sz="4400" lang="en-US">
                <a:solidFill>
                  <a:srgbClr val="000000"/>
                </a:solidFill>
              </a:rPr>
              <a:t> </a:t>
            </a:r>
            <a:endParaRPr sz="28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"/>
          <p:cNvSpPr txBox="1"/>
          <p:nvPr/>
        </p:nvSpPr>
        <p:spPr>
          <a:xfrm>
            <a:off x="235175" y="409448"/>
            <a:ext cx="4000000" cy="815339"/>
          </a:xfrm>
          <a:prstGeom prst="rect"/>
        </p:spPr>
        <p:txBody>
          <a:bodyPr rtlCol="0" wrap="square">
            <a:spAutoFit/>
          </a:bodyPr>
          <a:p>
            <a:r>
              <a:rPr sz="4800" lang="en-US">
                <a:solidFill>
                  <a:srgbClr val="000000"/>
                </a:solidFill>
              </a:rPr>
              <a:t>A</a:t>
            </a:r>
            <a:r>
              <a:rPr sz="4800" lang="en-US">
                <a:solidFill>
                  <a:srgbClr val="000000"/>
                </a:solidFill>
              </a:rPr>
              <a:t>G</a:t>
            </a:r>
            <a:r>
              <a:rPr sz="4800" lang="en-US">
                <a:solidFill>
                  <a:srgbClr val="000000"/>
                </a:solidFill>
              </a:rPr>
              <a:t>E</a:t>
            </a:r>
            <a:r>
              <a:rPr sz="4800" lang="en-US">
                <a:solidFill>
                  <a:srgbClr val="000000"/>
                </a:solidFill>
              </a:rPr>
              <a:t>N</a:t>
            </a:r>
            <a:r>
              <a:rPr sz="4800" lang="en-US">
                <a:solidFill>
                  <a:srgbClr val="000000"/>
                </a:solidFill>
              </a:rPr>
              <a:t>D</a:t>
            </a:r>
            <a:r>
              <a:rPr sz="4800" lang="en-US">
                <a:solidFill>
                  <a:srgbClr val="000000"/>
                </a:solidFill>
              </a:rPr>
              <a:t>A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8590" name=""/>
          <p:cNvSpPr txBox="1"/>
          <p:nvPr/>
        </p:nvSpPr>
        <p:spPr>
          <a:xfrm>
            <a:off x="2485981" y="1456030"/>
            <a:ext cx="5863724" cy="38633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>1</a:t>
            </a:r>
            <a:r>
              <a:rPr sz="2800" lang="en-US">
                <a:solidFill>
                  <a:srgbClr val="000000"/>
                </a:solidFill>
              </a:rPr>
              <a:t>.</a:t>
            </a:r>
            <a:r>
              <a:rPr sz="2800" lang="en-US">
                <a:solidFill>
                  <a:srgbClr val="000000"/>
                </a:solidFill>
              </a:rPr>
              <a:t>P</a:t>
            </a:r>
            <a:r>
              <a:rPr sz="2800" lang="en-US">
                <a:solidFill>
                  <a:srgbClr val="000000"/>
                </a:solidFill>
              </a:rPr>
              <a:t>r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g</a:t>
            </a:r>
            <a:r>
              <a:rPr sz="2800" lang="en-US">
                <a:solidFill>
                  <a:srgbClr val="000000"/>
                </a:solidFill>
              </a:rPr>
              <a:t>r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m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Statement</a:t>
            </a:r>
            <a:r>
              <a:rPr sz="2800" lang="en-US">
                <a:solidFill>
                  <a:srgbClr val="000000"/>
                </a:solidFill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2</a:t>
            </a:r>
            <a:r>
              <a:rPr sz="2800" lang="en-US">
                <a:solidFill>
                  <a:srgbClr val="000000"/>
                </a:solidFill>
              </a:rPr>
              <a:t>.</a:t>
            </a:r>
            <a:r>
              <a:rPr sz="2800" lang="en-US">
                <a:solidFill>
                  <a:srgbClr val="000000"/>
                </a:solidFill>
              </a:rPr>
              <a:t>P</a:t>
            </a:r>
            <a:r>
              <a:rPr sz="2800" lang="en-US">
                <a:solidFill>
                  <a:srgbClr val="000000"/>
                </a:solidFill>
              </a:rPr>
              <a:t>r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ject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v</a:t>
            </a:r>
            <a:r>
              <a:rPr sz="2800" lang="en-US">
                <a:solidFill>
                  <a:srgbClr val="000000"/>
                </a:solidFill>
              </a:rPr>
              <a:t>erview</a:t>
            </a:r>
            <a:r>
              <a:rPr sz="2800" lang="en-US">
                <a:solidFill>
                  <a:srgbClr val="000000"/>
                </a:solidFill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3</a:t>
            </a:r>
            <a:r>
              <a:rPr sz="2800" lang="en-US">
                <a:solidFill>
                  <a:srgbClr val="000000"/>
                </a:solidFill>
              </a:rPr>
              <a:t>.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d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U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er</a:t>
            </a:r>
            <a:endParaRPr sz="2800" lang="en-IN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4</a:t>
            </a:r>
            <a:r>
              <a:rPr sz="2800" lang="en-US">
                <a:solidFill>
                  <a:srgbClr val="000000"/>
                </a:solidFill>
              </a:rPr>
              <a:t>.</a:t>
            </a:r>
            <a:r>
              <a:rPr sz="2800" lang="en-US">
                <a:solidFill>
                  <a:srgbClr val="000000"/>
                </a:solidFill>
              </a:rPr>
              <a:t>T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l</a:t>
            </a:r>
            <a:r>
              <a:rPr sz="2800" lang="en-US">
                <a:solidFill>
                  <a:srgbClr val="000000"/>
                </a:solidFill>
              </a:rPr>
              <a:t>s 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and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t</a:t>
            </a:r>
            <a:r>
              <a:rPr sz="2800" lang="en-US">
                <a:solidFill>
                  <a:srgbClr val="000000"/>
                </a:solidFill>
              </a:rPr>
              <a:t>echniques</a:t>
            </a:r>
            <a:r>
              <a:rPr sz="2800" lang="en-US">
                <a:solidFill>
                  <a:srgbClr val="000000"/>
                </a:solidFill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5</a:t>
            </a:r>
            <a:r>
              <a:rPr sz="2800" lang="en-US">
                <a:solidFill>
                  <a:srgbClr val="000000"/>
                </a:solidFill>
              </a:rPr>
              <a:t>.</a:t>
            </a:r>
            <a:r>
              <a:rPr sz="2800" lang="en-US">
                <a:solidFill>
                  <a:srgbClr val="000000"/>
                </a:solidFill>
              </a:rPr>
              <a:t>P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r</a:t>
            </a:r>
            <a:r>
              <a:rPr sz="2800" lang="en-US">
                <a:solidFill>
                  <a:srgbClr val="000000"/>
                </a:solidFill>
              </a:rPr>
              <a:t>t</a:t>
            </a:r>
            <a:r>
              <a:rPr sz="2800" lang="en-US">
                <a:solidFill>
                  <a:srgbClr val="000000"/>
                </a:solidFill>
              </a:rPr>
              <a:t>f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k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d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ign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d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l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g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u</a:t>
            </a:r>
            <a:r>
              <a:rPr sz="2800" lang="en-US">
                <a:solidFill>
                  <a:srgbClr val="000000"/>
                </a:solidFill>
              </a:rPr>
              <a:t>t</a:t>
            </a:r>
            <a:r>
              <a:rPr sz="2800" lang="en-US">
                <a:solidFill>
                  <a:srgbClr val="000000"/>
                </a:solidFill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6</a:t>
            </a:r>
            <a:r>
              <a:rPr sz="2800" lang="en-US">
                <a:solidFill>
                  <a:srgbClr val="000000"/>
                </a:solidFill>
              </a:rPr>
              <a:t>.</a:t>
            </a:r>
            <a:r>
              <a:rPr sz="2800" lang="en-US">
                <a:solidFill>
                  <a:srgbClr val="000000"/>
                </a:solidFill>
              </a:rPr>
              <a:t>F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tures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d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Functionality</a:t>
            </a:r>
            <a:r>
              <a:rPr sz="2800" lang="en-US">
                <a:solidFill>
                  <a:srgbClr val="000000"/>
                </a:solidFill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7</a:t>
            </a:r>
            <a:r>
              <a:rPr sz="2800" lang="en-US">
                <a:solidFill>
                  <a:srgbClr val="000000"/>
                </a:solidFill>
              </a:rPr>
              <a:t>.</a:t>
            </a:r>
            <a:r>
              <a:rPr sz="2800" lang="en-US">
                <a:solidFill>
                  <a:srgbClr val="000000"/>
                </a:solidFill>
              </a:rPr>
              <a:t>R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ult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d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screenshot</a:t>
            </a:r>
            <a:r>
              <a:rPr sz="2800" lang="en-US">
                <a:solidFill>
                  <a:srgbClr val="000000"/>
                </a:solidFill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8</a:t>
            </a:r>
            <a:r>
              <a:rPr sz="2800" lang="en-US">
                <a:solidFill>
                  <a:srgbClr val="000000"/>
                </a:solidFill>
              </a:rPr>
              <a:t>.</a:t>
            </a:r>
            <a:r>
              <a:rPr sz="2800" lang="en-US">
                <a:solidFill>
                  <a:srgbClr val="000000"/>
                </a:solidFill>
              </a:rPr>
              <a:t>C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c</a:t>
            </a:r>
            <a:r>
              <a:rPr sz="2800" lang="en-US">
                <a:solidFill>
                  <a:srgbClr val="000000"/>
                </a:solidFill>
              </a:rPr>
              <a:t>lusion</a:t>
            </a:r>
            <a:r>
              <a:rPr sz="2800" lang="en-US">
                <a:solidFill>
                  <a:srgbClr val="000000"/>
                </a:solidFill>
              </a:rPr>
              <a:t> </a:t>
            </a:r>
            <a:endParaRPr sz="2800" lang="en-IN">
              <a:solidFill>
                <a:srgbClr val="000000"/>
              </a:solidFill>
            </a:endParaRPr>
          </a:p>
          <a:p>
            <a:r>
              <a:rPr sz="2800" lang="en-US">
                <a:solidFill>
                  <a:srgbClr val="000000"/>
                </a:solidFill>
              </a:rPr>
              <a:t>9</a:t>
            </a:r>
            <a:r>
              <a:rPr sz="2800" lang="en-US">
                <a:solidFill>
                  <a:srgbClr val="000000"/>
                </a:solidFill>
              </a:rPr>
              <a:t>.</a:t>
            </a:r>
            <a:r>
              <a:rPr sz="2800" lang="en-US">
                <a:solidFill>
                  <a:srgbClr val="000000"/>
                </a:solidFill>
              </a:rPr>
              <a:t>G</a:t>
            </a:r>
            <a:r>
              <a:rPr sz="2800" lang="en-US">
                <a:solidFill>
                  <a:srgbClr val="000000"/>
                </a:solidFill>
              </a:rPr>
              <a:t>i</a:t>
            </a:r>
            <a:r>
              <a:rPr sz="2800" lang="en-US">
                <a:solidFill>
                  <a:srgbClr val="000000"/>
                </a:solidFill>
              </a:rPr>
              <a:t>t</a:t>
            </a:r>
            <a:r>
              <a:rPr sz="2800" lang="en-US">
                <a:solidFill>
                  <a:srgbClr val="000000"/>
                </a:solidFill>
              </a:rPr>
              <a:t>h</a:t>
            </a:r>
            <a:r>
              <a:rPr sz="2800" lang="en-US">
                <a:solidFill>
                  <a:srgbClr val="000000"/>
                </a:solidFill>
              </a:rPr>
              <a:t>u</a:t>
            </a:r>
            <a:r>
              <a:rPr sz="2800" lang="en-US">
                <a:solidFill>
                  <a:srgbClr val="000000"/>
                </a:solidFill>
              </a:rPr>
              <a:t>b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l</a:t>
            </a:r>
            <a:r>
              <a:rPr sz="2800" lang="en-US">
                <a:solidFill>
                  <a:srgbClr val="000000"/>
                </a:solidFill>
              </a:rPr>
              <a:t>i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k</a:t>
            </a:r>
            <a:r>
              <a:rPr sz="2800" lang="en-US">
                <a:solidFill>
                  <a:srgbClr val="000000"/>
                </a:solidFill>
              </a:rPr>
              <a:t> </a:t>
            </a:r>
            <a:endParaRPr sz="2800" lang="en-IN">
              <a:solidFill>
                <a:srgbClr val="000000"/>
              </a:solidFill>
            </a:endParaRPr>
          </a:p>
        </p:txBody>
      </p:sp>
      <p:pic>
        <p:nvPicPr>
          <p:cNvPr id="2097157" name="图片 2"/>
          <p:cNvPicPr>
            <a:picLocks/>
          </p:cNvPicPr>
          <p:nvPr/>
        </p:nvPicPr>
        <p:blipFill rotWithShape="1">
          <a:blip xmlns:r="http://schemas.openxmlformats.org/officeDocument/2006/relationships" r:embed="rId1"/>
          <a:srcRect l="60012" t="31200" r="13591" b="6531"/>
          <a:stretch>
            <a:fillRect/>
          </a:stretch>
        </p:blipFill>
        <p:spPr>
          <a:xfrm rot="21596022" flipH="1">
            <a:off x="7229164" y="-1364850"/>
            <a:ext cx="2874268" cy="2819218"/>
          </a:xfrm>
          <a:prstGeom prst="ellipse"/>
          <a:solidFill>
            <a:srgbClr val="E6E8EE"/>
          </a:solidFill>
        </p:spPr>
      </p:pic>
      <p:pic>
        <p:nvPicPr>
          <p:cNvPr id="2097158" name="图片 2"/>
          <p:cNvPicPr>
            <a:picLocks/>
          </p:cNvPicPr>
          <p:nvPr/>
        </p:nvPicPr>
        <p:blipFill rotWithShape="1">
          <a:blip xmlns:r="http://schemas.openxmlformats.org/officeDocument/2006/relationships" r:embed="rId2"/>
          <a:srcRect l="60012" t="31200" r="13591" b="6531"/>
          <a:stretch>
            <a:fillRect/>
          </a:stretch>
        </p:blipFill>
        <p:spPr>
          <a:xfrm rot="11855812" flipH="1">
            <a:off x="-1006048" y="5023341"/>
            <a:ext cx="2672351" cy="2873688"/>
          </a:xfrm>
          <a:prstGeom prst="ellipse"/>
          <a:solidFill>
            <a:srgbClr val="E6E8EE"/>
          </a:solidFill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"/>
          <p:cNvSpPr txBox="1"/>
          <p:nvPr/>
        </p:nvSpPr>
        <p:spPr>
          <a:xfrm>
            <a:off x="583773" y="-4607336"/>
            <a:ext cx="3715833" cy="56047644"/>
          </a:xfrm>
          <a:prstGeom prst="rect"/>
        </p:spPr>
        <p:txBody>
          <a:bodyPr rtlCol="0" wrap="square">
            <a:spAutoFit/>
          </a:bodyPr>
          <a:p>
            <a:pPr algn="ctr"/>
            <a:r>
              <a:rPr sz="2100" lang="en-IN">
                <a:solidFill>
                  <a:srgbClr val="000000"/>
                </a:solidFill>
              </a:rPr>
              <a:t>Got it 👍 You want me to create PowerPoint content (text only) based on your portfolio code, covering the topics you listed.
Here’s a structured draft you can directly use to prepare slides:
---
Slide 1: Title Slide
My Digital Portfolio
</a:t>
            </a:r>
            <a:r>
              <a:rPr sz="2100" lang="en-IN">
                <a:solidFill>
                  <a:srgbClr val="000000"/>
                </a:solidFill>
              </a:rPr>
              <a:t>
</a:t>
            </a:r>
            <a:r>
              <a:rPr sz="3200" lang="en-IN">
                <a:solidFill>
                  <a:srgbClr val="000000"/>
                </a:solidFill>
              </a:rPr>
              <a:t>Problem Statement</a:t>
            </a:r>
            <a:r>
              <a:rPr sz="2100" lang="en-IN">
                <a:solidFill>
                  <a:srgbClr val="000000"/>
                </a:solidFill>
              </a:rPr>
              <a:t>
Students often lack a structured platform to present their skills and projects.
Traditional resumes are static and don’t reflect creativity or hands-on abilities.
A digital portfolio provides an interactive way to showcase talents and achievements.
Developed a responsive web-based portfolio using HTML, CSS, and JavaScript.
Includes sections: About Me, Skills, Projects, and Contact.
Designed with a modern gradient theme and interactive elements.
Acts as a personal branding tool for academic and career opportunities.
---
Slide 4: End Users
Students – to showcase academic projects and skills.
Recruiters &amp; Employers – to evaluate technical skills and creativity.
Educators &amp; Mentors – to track students’ growth and guide improvements.
Peers &amp; Collaborators – for networking and project sharing.
---
Slide 5: Tools &amp; Techniques
Frontend Technologies:
HTML (Structure)
CSS (Design &amp; Styling)
JavaScript (Interactivity)
Design Principles:
Responsive Layout
Minimalist and User-friendly UI
Version Control: Git/GitHub (optional for deployment).
---
Slide 6: Portfolio Design &amp; Layout
Header: Title + Navigation Menu.
About Me: Profile photo + introduction.
Skills Section: Key technical and soft skills.
Projects Section: Interactive cards with project descriptions.
Contact Section: Email, phone, and clickable button.
Footer: Copyright information.
---
Slide 7: Features &amp; Functionality
Smooth navigation menu with hover effects.
Profile picture with circular styling.
Interactive project cards (hover animations).
Button with JavaScript function to display a message.
Responsive design for different devices.
Clean and professional look.
---
Slide 8: Conclusion
The portfolio successfully demonstrates skills, creativity, and projects.
Provides a modern digital identity for professional growth.
Enhances visibility for recruiters and networking opportunities.
Can be further improved with backend integration and live deployment.
---
✨ Do you want me to generate this into a ready-to-use PPT file (.pptx) with proper slide formatting, or do you prefer to keep only the text so you can prepare it manually?</a:t>
            </a:r>
            <a:endParaRPr sz="2100" lang="en-IN">
              <a:solidFill>
                <a:srgbClr val="000000"/>
              </a:solidFill>
            </a:endParaRPr>
          </a:p>
        </p:txBody>
      </p:sp>
      <p:pic>
        <p:nvPicPr>
          <p:cNvPr id="2097159" name="图片 2"/>
          <p:cNvPicPr>
            <a:picLocks/>
          </p:cNvPicPr>
          <p:nvPr/>
        </p:nvPicPr>
        <p:blipFill rotWithShape="1">
          <a:blip xmlns:r="http://schemas.openxmlformats.org/officeDocument/2006/relationships" r:embed="rId1"/>
          <a:srcRect l="60012" t="31200" r="13591" b="6531"/>
          <a:stretch>
            <a:fillRect/>
          </a:stretch>
        </p:blipFill>
        <p:spPr>
          <a:xfrm rot="21596022" flipH="1">
            <a:off x="4702927" y="1162402"/>
            <a:ext cx="4133100" cy="4080885"/>
          </a:xfrm>
          <a:prstGeom prst="ellipse"/>
          <a:solidFill>
            <a:srgbClr val="E6E8EE"/>
          </a:solidFill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"/>
          <p:cNvSpPr txBox="1"/>
          <p:nvPr/>
        </p:nvSpPr>
        <p:spPr>
          <a:xfrm rot="21598568">
            <a:off x="4857394" y="-11913807"/>
            <a:ext cx="3429000" cy="58486048"/>
          </a:xfrm>
          <a:prstGeom prst="rect"/>
        </p:spPr>
        <p:txBody>
          <a:bodyPr rtlCol="0" wrap="square">
            <a:spAutoFit/>
          </a:bodyPr>
          <a:p>
            <a:pPr algn="ctr"/>
            <a:r>
              <a:rPr sz="2100" lang="en-IN">
                <a:solidFill>
                  <a:srgbClr val="000000"/>
                </a:solidFill>
              </a:rPr>
              <a:t>Got it 👍 You want me to create PowerPoint content (text only) based on your portfolio code, covering the topics you listed.
Here’s a structured draft you can directly use to prepare slides:
---
Slide 1: Title Slide
My Digital Portfolio
Princy Helan Kamaliya
(Year – 2025)
---
Slide 2: Problem Statement
Students often lack a structured platform to present their skills and projects.
Traditional resumes are static and don’t reflect creativity or hands-on abilities.
A digital portfolio provides an interactive way to showcase talents and achievements.
</a:t>
            </a:r>
            <a:r>
              <a:rPr sz="3200" lang="en-IN">
                <a:solidFill>
                  <a:srgbClr val="000000"/>
                </a:solidFill>
              </a:rPr>
              <a:t>Project Overview</a:t>
            </a:r>
            <a:r>
              <a:rPr sz="2800" lang="en-IN">
                <a:solidFill>
                  <a:srgbClr val="000000"/>
                </a:solidFill>
              </a:rPr>
              <a:t>
</a:t>
            </a:r>
            <a:r>
              <a:rPr sz="2100" lang="en-IN">
                <a:solidFill>
                  <a:srgbClr val="000000"/>
                </a:solidFill>
              </a:rPr>
              <a:t>
Developed a responsive web-based portfolio using HTML, CSS, and JavaScript.
Includes sections: About Me, Skills, Projects, and Contact.
Designed with a modern gradient theme and interactive elements</a:t>
            </a:r>
            <a:r>
              <a:rPr sz="2100" lang="en-US">
                <a:solidFill>
                  <a:srgbClr val="000000"/>
                </a:solidFill>
              </a:rPr>
              <a:t>.</a:t>
            </a:r>
            <a:r>
              <a:rPr sz="2100" lang="en-IN">
                <a:solidFill>
                  <a:srgbClr val="000000"/>
                </a:solidFill>
              </a:rPr>
              <a:t>
</a:t>
            </a:r>
            <a:r>
              <a:rPr sz="2100" lang="en-IN">
                <a:solidFill>
                  <a:srgbClr val="000000"/>
                </a:solidFill>
              </a:rPr>
              <a:t>
Students – to showcase academic projects and skills.
Recruiters &amp; Employers – to evaluate technical skills and creativity.
Educators &amp; Mentors – to track students’ growth and guide improvements.
Peers &amp; Collaborators – for networking and project sharing.
---
Slide 5: Tools &amp; Techniques
Frontend Technologies:
HTML (Structure)
CSS (Design &amp; Styling)
JavaScript (Interactivity)
Design Principles:
Responsive Layout
Minimalist and User-friendly UI
Version Control: Git/GitHub (optional for deployment).
---
Slide 6: Portfolio Design &amp; Layout
Header: Title + Navigation Menu.
About Me: Profile photo + introduction.
Skills Section: Key technical and soft skills.
Projects Section: Interactive cards with project descriptions.
Contact Section: Email, phone, and clickable button.
Footer: Copyright information.
---
Slide 7: Features &amp; Functionality
Smooth navigation menu with hover effects.
Profile picture with circular styling.
Interactive project cards (hover animations).
Button with JavaScript function to display a message.
Responsive design for different devices.
Clean and professional look.
---
Slide 8: Conclusion
The portfolio successfully demonstrates skills, creativity, and projects.
Provides a modern digital identity for professional growth.
Enhances visibility for recruiters and networking opportunities.
Can be further improved with backend integration and live deployment.
---
✨ Do you want me to generate this into a ready-to-use PPT file (.pptx) with proper slide formatting, or do you prefer to keep only the text so you can prepare it manually?</a:t>
            </a:r>
            <a:endParaRPr sz="2100" lang="en-IN">
              <a:solidFill>
                <a:srgbClr val="000000"/>
              </a:solidFill>
            </a:endParaRPr>
          </a:p>
        </p:txBody>
      </p:sp>
      <p:sp>
        <p:nvSpPr>
          <p:cNvPr id="1048593" name=""/>
          <p:cNvSpPr txBox="1"/>
          <p:nvPr/>
        </p:nvSpPr>
        <p:spPr>
          <a:xfrm>
            <a:off x="4857395" y="-16546948"/>
            <a:ext cx="3429000" cy="510539"/>
          </a:xfrm>
          <a:prstGeom prst="rect"/>
        </p:spPr>
        <p:txBody>
          <a:bodyPr rtlCol="0" wrap="square">
            <a:spAutoFit/>
          </a:bodyPr>
          <a:p>
            <a:endParaRPr sz="2800" lang="en-IN">
              <a:solidFill>
                <a:srgbClr val="000000"/>
              </a:solidFill>
            </a:endParaRPr>
          </a:p>
        </p:txBody>
      </p:sp>
      <p:pic>
        <p:nvPicPr>
          <p:cNvPr id="2097160" name="图片 6"/>
          <p:cNvPicPr>
            <a:picLocks/>
          </p:cNvPicPr>
          <p:nvPr/>
        </p:nvPicPr>
        <p:blipFill rotWithShape="1">
          <a:blip xmlns:r="http://schemas.openxmlformats.org/officeDocument/2006/relationships" r:embed="rId1"/>
          <a:srcRect r="83395" b="6575"/>
          <a:stretch>
            <a:fillRect/>
          </a:stretch>
        </p:blipFill>
        <p:spPr>
          <a:xfrm rot="21430">
            <a:off x="12216" y="-846879"/>
            <a:ext cx="4752091" cy="8170976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1" name="图片 10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l="58101" r="11549" b="6598"/>
          <a:stretch>
            <a:fillRect/>
          </a:stretch>
        </p:blipFill>
        <p:spPr>
          <a:xfrm>
            <a:off x="0" y="857250"/>
            <a:ext cx="4567136" cy="5143500"/>
          </a:xfrm>
          <a:prstGeom prst="rect"/>
          <a:solidFill>
            <a:srgbClr val="E6E8EE"/>
          </a:solidFill>
        </p:spPr>
      </p:pic>
      <p:sp>
        <p:nvSpPr>
          <p:cNvPr id="1048594" name=""/>
          <p:cNvSpPr txBox="1"/>
          <p:nvPr/>
        </p:nvSpPr>
        <p:spPr>
          <a:xfrm>
            <a:off x="5270032" y="-18962114"/>
            <a:ext cx="3429000" cy="59451244"/>
          </a:xfrm>
          <a:prstGeom prst="rect"/>
        </p:spPr>
        <p:txBody>
          <a:bodyPr rtlCol="0" wrap="square">
            <a:spAutoFit/>
          </a:bodyPr>
          <a:p>
            <a:pPr algn="ctr"/>
            <a:r>
              <a:rPr sz="2100" lang="en-IN">
                <a:solidFill>
                  <a:srgbClr val="000000"/>
                </a:solidFill>
              </a:rPr>
              <a:t>Got it 👍 You want me to create PowerPoint content (text only) based on your portfolio code, covering the topics you listed.
Here’s a structured draft you can directly use to prepare slides:
---
Slide 1: Title Slide
My Digital Portfolio
Princy Helan Kamaliya
(Year – 2025)
---
Slide 2: Problem Statement
Students often lack a structured platform to present their skills and projects.
Traditional resumes are static and don’t reflect creativity or hands-on abilities.
A digital portfolio provides an interactive way to showcase talents and achievements.
---
Slide 3: Project Overview
Developed a responsive web-based portfolio using HTML, CSS, and JavaScript.
Includes sections: About Me, Skills, Projects, and Contact.
Designed with a modern gradient theme and interactive elements.
Acts as a personal branding tool for academic and career opportunities.
</a:t>
            </a:r>
            <a:r>
              <a:rPr sz="2800" lang="en-US">
                <a:solidFill>
                  <a:srgbClr val="000000"/>
                </a:solidFill>
              </a:rPr>
              <a:t>W</a:t>
            </a:r>
            <a:r>
              <a:rPr sz="2800" lang="en-US">
                <a:solidFill>
                  <a:srgbClr val="000000"/>
                </a:solidFill>
              </a:rPr>
              <a:t>h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r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t</a:t>
            </a:r>
            <a:r>
              <a:rPr sz="2800" lang="en-US">
                <a:solidFill>
                  <a:srgbClr val="000000"/>
                </a:solidFill>
              </a:rPr>
              <a:t>h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d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u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r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100" lang="en-IN">
                <a:solidFill>
                  <a:srgbClr val="000000"/>
                </a:solidFill>
              </a:rPr>
              <a:t>
Students – to showcase academic projects and skills.
Recruiters &amp; Employers – to evaluate technical skills and creativity.
Educators &amp; Mentors – to track students’ growth and guide improvements.
Slide 5: Tools &amp; Techniques
Frontend Technologies:
HTML (Structure)
CSS (Design &amp; Styling)
JavaScript (Interactivity)
Design Principles:
Responsive Layout
Minimalist and User-friendly UI
Version Control: Git/GitHub (optional for deployment).
---
Slide 6: Portfolio Design &amp; Layout
Header: Title + Navigation Menu.
About Me: Profile photo + introduction.
Skills Section: Key technical and soft skills.
Projects Section: Interactive cards with project descriptions.
Contact Section: Email, phone, and clickable button.
Footer: Copyright information.
---
Slide 7: Features &amp; Functionality
Smooth navigation menu with hover effects.
Profile picture with circular styling.
Interactive project cards (hover animations).
Button with JavaScript function to display a message.
Responsive design for different devices.
Clean and professional look.
---
Slide 8: Conclusion
The portfolio successfully demonstrates skills, creativity, and projects.
Provides a modern digital identity for professional growth.
Enhances visibility for recruiters and networking opportunities.
Can be further improved with backend integration and live deployment.
---
✨ Do you want me to generate this into a ready-to-use PPT file (.pptx) with proper slide formatting, or do you prefer to keep only the text so you can prepare it manually?</a:t>
            </a:r>
            <a:endParaRPr sz="21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"/>
          <p:cNvSpPr txBox="1"/>
          <p:nvPr/>
        </p:nvSpPr>
        <p:spPr>
          <a:xfrm>
            <a:off x="3385183" y="-53812008"/>
            <a:ext cx="4572000" cy="50383440"/>
          </a:xfrm>
          <a:prstGeom prst="rect"/>
        </p:spPr>
        <p:txBody>
          <a:bodyPr rtlCol="0" wrap="square">
            <a:spAutoFit/>
          </a:bodyPr>
          <a:p>
            <a:r>
              <a:rPr sz="2800" lang="en-IN">
                <a:solidFill>
                  <a:srgbClr val="000000"/>
                </a:solidFill>
              </a:rPr>
              <a:t>Got it 👍 You want me to create PowerPoint content (text only) based on your portfolio code, covering the topics you listed.
Here’s a structured draft you can directly use to prepare slides:
---
Slide 1: Title Slide
My Digital Portfolio
Princy Helan Kamaliya
(Year – 2025)
---
Slide 2: Problem Statement
Students often lack a structured platform to present their skills and projects.
Traditional resumes are static and don’t reflect creativity or hands-on abilities.
A digital portfolio provides an interactive way to showcase talents and achievements.
---
Slide 3: Project Overview
Developed a responsive web-based portfolio using HTML, CSS, and JavaScript.
Includes sections: About Me, Skills, Projects, and Contact.
Designed with a modern gradient theme and interactive elements.
Acts as a personal branding tool for academic and career opportunities.
---
Slide 4: End Users
Students – to showcase academic projects and skills.
Recruiters &amp; Employers – to evaluate technical skills and creativity.
Educators &amp; Mentors – to track students’ growth and guide improvements.
Peers &amp; Collaborators – for networking and project sharing.
---
Slide 5: Tools &amp; Techniques
Frontend Technologies:
HTML (Structure)
CSS (Design &amp; Styling)
JavaScript (Interactivity)
Design Principles:
Responsive Layout
Minimalist and User-friendly UI
Version Control: Git/GitHub (optional for deployment).
---
Slide 6: Portfolio Design &amp; Layout
Header: Title </a:t>
            </a:r>
            <a:r>
              <a:rPr sz="2800" lang="en-IN">
                <a:solidFill>
                  <a:srgbClr val="000000"/>
                </a:solidFill>
              </a:rPr>
              <a:t>
Slide 7: Features &amp; Functionality
</a:t>
            </a:r>
            <a:endParaRPr sz="2800" lang="en-IN">
              <a:solidFill>
                <a:srgbClr val="000000"/>
              </a:solidFill>
            </a:endParaRPr>
          </a:p>
        </p:txBody>
      </p:sp>
      <p:sp>
        <p:nvSpPr>
          <p:cNvPr id="1048599" name=""/>
          <p:cNvSpPr txBox="1"/>
          <p:nvPr/>
        </p:nvSpPr>
        <p:spPr>
          <a:xfrm>
            <a:off x="3651803" y="-22268910"/>
            <a:ext cx="4572000" cy="30749244"/>
          </a:xfrm>
          <a:prstGeom prst="rect"/>
        </p:spPr>
        <p:txBody>
          <a:bodyPr rtlCol="0" wrap="square">
            <a:spAutoFit/>
          </a:bodyPr>
          <a:p>
            <a:pPr algn="ctr"/>
            <a:r>
              <a:rPr sz="2000" lang="en-IN">
                <a:solidFill>
                  <a:srgbClr val="000000"/>
                </a:solidFill>
              </a:rPr>
              <a:t>Got it 👍 You want me to create PowerPoint content (text only) based on your portfolio code, covering the topics you listed.
Here’s a structured draft you can directly use to prepare slides:
---
Slide 1: Title Slide
My Digital Portfolio
Princy Helan Kamaliya
(Year – 2025)
---
Slide 2: Problem Statement
Students often lack a structured platform to present their skills and projects.
Traditional resumes are static and don’t reflect creativity or hands-on abilities.
A digital portfolio provides an interactive way to showcase talents and achievements.
---
Slide 3: Project Overview
Developed a responsive web-based portfolio using HTML, CSS, and JavaScript.
Includes sections: About Me, Skills, Projects, and Contact.
Designed with a modern gradient theme and interactive elements.
Acts as a personal branding tool for academic and career opportunities.
---
Slide 4: End Users
Students – to showcase academic projects and skills.
Recruiters &amp; Employers – to evaluate technical skills and creativity.
Educators &amp; Mentors – to track students’ growth and guide improvements.
Peers &amp; Collaborators – for networking and project sharing.
 </a:t>
            </a:r>
            <a:r>
              <a:rPr sz="3200" lang="en-IN">
                <a:solidFill>
                  <a:srgbClr val="000000"/>
                </a:solidFill>
              </a:rPr>
              <a:t>Tools &amp; Techniq</a:t>
            </a:r>
            <a:r>
              <a:rPr sz="3200" lang="en-US">
                <a:solidFill>
                  <a:srgbClr val="000000"/>
                </a:solidFill>
              </a:rPr>
              <a:t>u</a:t>
            </a:r>
            <a:r>
              <a:rPr sz="3200" lang="en-US">
                <a:solidFill>
                  <a:srgbClr val="000000"/>
                </a:solidFill>
              </a:rPr>
              <a:t>e</a:t>
            </a:r>
            <a:r>
              <a:rPr sz="3200" lang="en-US">
                <a:solidFill>
                  <a:srgbClr val="000000"/>
                </a:solidFill>
              </a:rPr>
              <a:t>s</a:t>
            </a:r>
            <a:r>
              <a:rPr sz="2000" lang="en-IN">
                <a:solidFill>
                  <a:srgbClr val="000000"/>
                </a:solidFill>
              </a:rPr>
              <a:t>
Frontend Technologies:
HTML (Structure)
CSS (Design &amp; Styling)
JavaScript (Interactivity)
Design Principles:
Responsive Layout
Minimalist and User-friendly UI
Version Control: Git/GitHub (optional for deployment).
</a:t>
            </a:r>
            <a:endParaRPr sz="2800" lang="en-IN">
              <a:solidFill>
                <a:srgbClr val="000000"/>
              </a:solidFill>
            </a:endParaRPr>
          </a:p>
        </p:txBody>
      </p:sp>
      <p:pic>
        <p:nvPicPr>
          <p:cNvPr id="2097162" name="图片 6"/>
          <p:cNvPicPr>
            <a:picLocks/>
          </p:cNvPicPr>
          <p:nvPr/>
        </p:nvPicPr>
        <p:blipFill rotWithShape="1">
          <a:blip xmlns:r="http://schemas.openxmlformats.org/officeDocument/2006/relationships" r:embed="rId1"/>
          <a:srcRect r="83395" b="6575"/>
          <a:stretch>
            <a:fillRect/>
          </a:stretch>
        </p:blipFill>
        <p:spPr>
          <a:xfrm>
            <a:off x="-390531" y="0"/>
            <a:ext cx="4042335" cy="6905132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4000">
        <p15:prstTrans prst="pageCurlDouble" invX="0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图片 1"/>
          <p:cNvPicPr>
            <a:picLocks noChangeAspect="1"/>
          </p:cNvPicPr>
          <p:nvPr/>
        </p:nvPicPr>
        <p:blipFill rotWithShape="1">
          <a:blip xmlns:r="http://schemas.openxmlformats.org/officeDocument/2006/relationships" r:embed="rId1"/>
          <a:srcRect r="83395" b="6575"/>
          <a:stretch>
            <a:fillRect/>
          </a:stretch>
        </p:blipFill>
        <p:spPr>
          <a:xfrm rot="21570856">
            <a:off x="5503266" y="857241"/>
            <a:ext cx="3642680" cy="5624519"/>
          </a:xfrm>
          <a:prstGeom prst="rect"/>
        </p:spPr>
      </p:pic>
      <p:sp>
        <p:nvSpPr>
          <p:cNvPr id="1048600" name=""/>
          <p:cNvSpPr txBox="1"/>
          <p:nvPr/>
        </p:nvSpPr>
        <p:spPr>
          <a:xfrm>
            <a:off x="1142999" y="-32917874"/>
            <a:ext cx="3429000" cy="58232040"/>
          </a:xfrm>
          <a:prstGeom prst="rect"/>
        </p:spPr>
        <p:txBody>
          <a:bodyPr rtlCol="0" wrap="square">
            <a:spAutoFit/>
          </a:bodyPr>
          <a:p>
            <a:pPr algn="ctr"/>
            <a:r>
              <a:rPr sz="2100" lang="en-IN">
                <a:solidFill>
                  <a:srgbClr val="000000"/>
                </a:solidFill>
              </a:rPr>
              <a:t>Got it 👍 You want me to create PowerPoint content (text only) based on your portfolio code, covering the topics you listed.
Here’s a structured draft you can directly use to prepare slides:
---
Slide 1: Title Slide
My Digital Portfolio
Princy Helan Kamaliya
(Year – 2025)
---
Slide 2: Problem Statement
Students often lack a structured platform to present their skills and projects.
Traditional resumes are static and don’t reflect creativity or hands-on abilities.
A digital portfolio provides an interactive way to showcase talents and achievements.
---
Slide 3: Project Overview
Developed a responsive web-based portfolio using HTML, CSS, and JavaScript.
Includes sections: About Me, Skills, Projects, and Contact.
Designed with a modern gradient theme and interactive elements.
Acts as a personal branding tool for academic and career opportunities.
---
Slide 4: End Users
Students – to showcase academic projects and skills.
Recruiters &amp; Employers – to evaluate technical skills and creativity.
Educators &amp; Mentors – to track students’ growth and guide improvements.
Peers &amp; Collaborators – for networking and project sharing.
 Tools &amp; Techniques
Frontend Technologies:
HTML (Structure)
CSS (Design &amp; Styling)
JavaScript (Interactivity)
Design Principles:
Responsive Layout
Minimalist and User-friendly UI
Version Control: Git/GitHub (optional for deployment).
</a:t>
            </a:r>
            <a:r>
              <a:rPr sz="2800" lang="en-IN">
                <a:solidFill>
                  <a:srgbClr val="000000"/>
                </a:solidFill>
              </a:rPr>
              <a:t>Portfolio Design &amp; Layout</a:t>
            </a:r>
            <a:r>
              <a:rPr sz="2100" lang="en-IN">
                <a:solidFill>
                  <a:srgbClr val="000000"/>
                </a:solidFill>
              </a:rPr>
              <a:t>
Header: Title + Navigation Menu.
About Me: Profile photo + introduction.
Skills Section: Key technical and soft skills.
Projects Section: Interactive cards with project descriptions.
Contact Section: Email, phone, and clickable button.
</a:t>
            </a:r>
            <a:r>
              <a:rPr sz="2100" lang="en-IN">
                <a:solidFill>
                  <a:srgbClr val="000000"/>
                </a:solidFill>
              </a:rPr>
              <a:t>
---
Slide 7: Features &amp; Functionality
Smooth navigation menu with hover effects.
Profile picture with circular styling.
Interactive project cards (hover animations).
Button with JavaScript function to display a message.
Responsive design for different devices.
Clean and professional look.
---
Slide 8: Conclusion
The portfolio successfully demonstrates skills, creativity, and projects.
Provides a modern digital identity for professional growth.
Enhances visibility for recruiters and networking opportunities.
Can be further improved with backend integration and live deployment.
---
✨ Do you want me to generate this into a ready-to-use PPT file (.pptx) with proper slide formatting, or do you prefer to keep only the text so you can prepare it manually?</a:t>
            </a:r>
            <a:endParaRPr sz="2100" lang="en-IN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圆角矩形 8"/>
          <p:cNvSpPr/>
          <p:nvPr/>
        </p:nvSpPr>
        <p:spPr>
          <a:xfrm>
            <a:off x="1558673" y="3702811"/>
            <a:ext cx="930246" cy="373297"/>
          </a:xfrm>
          <a:prstGeom prst="roundRect"/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1860"/>
            <a:endParaRPr altLang="en-US" sz="1795" lang="zh-CN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48602" name="圆角矩形 10"/>
          <p:cNvSpPr/>
          <p:nvPr/>
        </p:nvSpPr>
        <p:spPr>
          <a:xfrm>
            <a:off x="2594877" y="3142477"/>
            <a:ext cx="930246" cy="373297"/>
          </a:xfrm>
          <a:prstGeom prst="roundRect"/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1860"/>
            <a:endParaRPr altLang="en-US" sz="1795" lang="zh-CN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48603" name="圆角矩形 12"/>
          <p:cNvSpPr/>
          <p:nvPr/>
        </p:nvSpPr>
        <p:spPr>
          <a:xfrm>
            <a:off x="3631083" y="2595150"/>
            <a:ext cx="930246" cy="373297"/>
          </a:xfrm>
          <a:prstGeom prst="roundRect"/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 defTabSz="911860"/>
            <a:endParaRPr altLang="en-US" sz="1795" lang="zh-CN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48604" name=""/>
          <p:cNvSpPr txBox="1"/>
          <p:nvPr/>
        </p:nvSpPr>
        <p:spPr>
          <a:xfrm rot="21577744">
            <a:off x="1386453" y="-41791360"/>
            <a:ext cx="3429000" cy="59070240"/>
          </a:xfrm>
          <a:prstGeom prst="rect"/>
        </p:spPr>
        <p:txBody>
          <a:bodyPr rtlCol="0" wrap="square">
            <a:spAutoFit/>
          </a:bodyPr>
          <a:p>
            <a:pPr algn="ctr"/>
            <a:r>
              <a:rPr sz="2100" lang="en-IN">
                <a:solidFill>
                  <a:srgbClr val="000000"/>
                </a:solidFill>
              </a:rPr>
              <a:t>Got it 👍 You want me to create PowerPoint content (text only) based on your portfolio code, covering the topics you listed.
Here’s a structured draft you can directly use to prepare slides:
---
Slide 1: Title Slide
My Digital Portfolio
Princy Helan Kamaliya
(Year – 2025)
---
Slide 2: Problem Statement
Students often lack a structured platform to present their skills and projects.
Traditional resumes are static and don’t reflect creativity or hands-on abilities.
A digital portfolio provides an interactive way to showcase talents and achievements.
---
Slide 3: Project Overview
Developed a responsive web-based portfolio using HTML, CSS, and JavaScript.
Includes sections: About Me, Skills, Projects, and Contact.
Designed with a modern gradient theme and interactive elements.
Acts as a personal branding tool for academic and career opportunities.
---
Slide 4: End Users
Students – to showcase academic projects and skills.
Recruiters &amp; Employers – to evaluate technical skills and creativity.
Educators &amp; Mentors – to track students’ growth and guide improvements.
Peers &amp; Collaborators – for networking and project sharing.
---
Slide 5: Tools &amp; Techniques
Frontend Technologies:
HTML (Structure)
CSS (Design &amp; Styling)
JavaScript (Interactivity)
Design Principles:
Responsive Layout
Minimalist and User-friendly UI
Version Control: Git/GitHub (optional for deployment).
Portfolio Design &amp; Layout
Header: Title + Navigation Menu.
About Me: Profile photo + introduction.
Skills Section: Key technical and soft skills.
Projects Section: Interactive cards with project descriptions.
Contact SectioEmaiphone, and clickable button.
Footer: Copyright information.
</a:t>
            </a:r>
            <a:r>
              <a:rPr sz="2100" lang="en-IN">
                <a:solidFill>
                  <a:srgbClr val="000000"/>
                </a:solidFill>
              </a:rPr>
              <a:t>
 </a:t>
            </a:r>
            <a:r>
              <a:rPr sz="3600" lang="en-IN">
                <a:solidFill>
                  <a:srgbClr val="000000"/>
                </a:solidFill>
              </a:rPr>
              <a:t>Features &amp; Functionality</a:t>
            </a:r>
            <a:r>
              <a:rPr sz="2100" lang="en-IN">
                <a:solidFill>
                  <a:srgbClr val="000000"/>
                </a:solidFill>
              </a:rPr>
              <a:t>
Smooth navigation menu with hover effects.
Profile picture with circular styling.
Interactive project cards (hover animations).
Button with JavaScript function to display a message.
Responsive design for different devices.
Clean and professional look.
---
Slide 8: Conclusion
The portfolio successfully demonstrates skills, creativity, and projects.
Provides a modern digital identity for professional growth.
Enhances visibility for recruiters and networking opportunities.
Can be further improved with backend integration and live deployment.
---
✨ Do you want me to generate this into a ready-to-use PPT file (.pptx) with proper slide formatting, or do you prefer to keep only the text so you can prepare it manually?</a:t>
            </a:r>
            <a:endParaRPr sz="2100" lang="en-IN">
              <a:solidFill>
                <a:srgbClr val="000000"/>
              </a:solidFill>
            </a:endParaRPr>
          </a:p>
        </p:txBody>
      </p:sp>
      <p:sp>
        <p:nvSpPr>
          <p:cNvPr id="1048605" name=""/>
          <p:cNvSpPr txBox="1"/>
          <p:nvPr/>
        </p:nvSpPr>
        <p:spPr>
          <a:xfrm>
            <a:off x="5006636" y="-39215160"/>
            <a:ext cx="3429000" cy="52212244"/>
          </a:xfrm>
          <a:prstGeom prst="rect"/>
        </p:spPr>
        <p:txBody>
          <a:bodyPr rtlCol="0" wrap="square">
            <a:spAutoFit/>
          </a:bodyPr>
          <a:p>
            <a:r>
              <a:rPr sz="2100" lang="en-IN">
                <a:solidFill>
                  <a:srgbClr val="000000"/>
                </a:solidFill>
              </a:rPr>
              <a:t>Got it 👍 You want me to create PowerPoint content (text only) based on your portfolio code, covering the topics you listed.
Here’s a structured draft you can directly use to prepare slides:
---
Slide 1: Title Slide
My Digital Portfolio
Princy Helan Kamaliya
(Year – 2025)
---
Slide 2: Problem Statement
Students often lack a structured platform to present their skills and projects.
Traditional resumes are static and don’t reflect creativity or hands-on abilities.
A digital portfolio provides an interactive way to showcase talents and achievements.
---
Slide 3: Project Overview
Developed a responsive web-based portfolio using HTML, CSS, and JavaScript.
Includes sections: About Me, Skills, Projects, and Contact.
Designed with a modern gradient theme and interactive elements.
Acts as a personal branding tool for academic and career opportunities.
---
Slide 4: End Users
Students – to showcase academic projects and skills.
Recruiters &amp; Employers – to evaluate technical skills and creativity.
Educators &amp; Mentors – to track students’ growth and guide improvements.
Peers &amp; Collaborators – for networking and project sharing.
---
Slide 5: Tools &amp; Techniques
Frontend Technologies:
HTML (Structure)
CSS (Design &amp; Styling)
JavaScript (Interactivity)
Design Principles:
Responsive Layout
Minimalist and User-friendly UI
Version Control: Git/GitHub (optional for deployment).
---
Slide 6: Portfolio Design &amp; Layout
Header: Title + Navigation Menu.
About Me: Profile photo + introduction.
Skills Section: Key technical and soft skills.
Projects Section: Interactive cards with 
</a:t>
            </a:r>
            <a:r>
              <a:rPr sz="2100" lang="en-IN">
                <a:solidFill>
                  <a:srgbClr val="000000"/>
                </a:solidFill>
              </a:rPr>
              <a:t>
</a:t>
            </a:r>
            <a:r>
              <a:rPr sz="2100" lang="en-IN">
                <a:solidFill>
                  <a:srgbClr val="000000"/>
                </a:solidFill>
              </a:rPr>
              <a:t>
Enhances visibility for recruiters and networking opportunities.
Can be further improved with backend integration and live deployment.
---
✨ Do you want me to generate this into a ready-to-use PPT file (.pptx) with proper slide formatting, or do you prefer to keep only the text so you can prepare it manually?</a:t>
            </a:r>
            <a:endParaRPr sz="2100" lang="en-IN">
              <a:solidFill>
                <a:srgbClr val="000000"/>
              </a:solidFill>
            </a:endParaRPr>
          </a:p>
        </p:txBody>
      </p:sp>
      <p:sp>
        <p:nvSpPr>
          <p:cNvPr id="1048606" name=""/>
          <p:cNvSpPr txBox="1"/>
          <p:nvPr/>
        </p:nvSpPr>
        <p:spPr>
          <a:xfrm>
            <a:off x="5159036" y="-39062760"/>
            <a:ext cx="3429000" cy="52212244"/>
          </a:xfrm>
          <a:prstGeom prst="rect"/>
        </p:spPr>
        <p:txBody>
          <a:bodyPr rtlCol="0"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2100" lang="en-IN">
                <a:solidFill>
                  <a:srgbClr val="000000"/>
                </a:solidFill>
                <a:latin typeface="Arial"/>
              </a:rPr>
              <a:t>Got it 👍 You want me to create PowerPoint content (text only) based on your portfolio code, covering the topics you listed.
Here’s a structured draft you can directly use to prepare slides:
---
Slide 1: Title Slide
My Digital Portfolio
Princy Helan Kamaliya
(Year – 2025)
---
Slide 2: Problem Statement
Students often lack a structured platform to present their skills and projects.
Traditional resumes are static and don’t reflect creativity or hands-on abilities.
A digital portfolio provides an interactive way to showcase talents and achievements.
---
Slide 3: Project Overview
Developed a responsive web-based portfolio using HTML, CSS, and JavaScript.
Includes sections: About Me, Skills, Projects, and Contact.
Designed with a modern gradient theme and interactive elements.
Acts as a personal branding tool for academic and career opportunities.
---
Slide 4: End Users
Students – to showcase academic projects and skills.
Recruiters &amp; Employers – to evaluate technical skills and creativity.
Educators &amp; Mentors – to track students’ growth and guide improvements.
Peers &amp; Collaborators – for networking and project sharing.
---
Slide 5: Tools &amp; Techniques
Frontend Technologies:
HTML (Structure)
CSS (Design &amp; Styling)
JavaScript (Interactivity)
Design Principles:
Responsive Layout
Minimalist and User-friendly UI
Version Control: Git/GitHub (optional for deployment).
---
Slide 6: Portfolio Design &amp; Layout
Header: Title + Navigation Menu.
About Me: Profile photo + introduction.
Skills Section: Key technical and soft skills.
Projects Section: Interactive cards with 
</a:t>
            </a:r>
            <a:r>
              <a:rPr sz="2100" lang="en-IN">
                <a:solidFill>
                  <a:srgbClr val="000000"/>
                </a:solidFill>
                <a:latin typeface="Arial"/>
              </a:rPr>
              <a:t>
</a:t>
            </a:r>
            <a:r>
              <a:rPr sz="2100" lang="en-IN">
                <a:solidFill>
                  <a:srgbClr val="000000"/>
                </a:solidFill>
                <a:latin typeface="Arial"/>
              </a:rPr>
              <a:t>
Enhances visibility for recruiters and networking opportunities.
Can be further improved with backend integration and live deployment.
---
✨ Do you want me to generate this into a ready-to-use PPT file (.pptx) with proper slide formatting, or do you prefer to keep only the text so you can prepare it manually?</a:t>
            </a:r>
            <a:endParaRPr sz="2100" lang="en-IN">
              <a:solidFill>
                <a:srgbClr val="000000"/>
              </a:solidFill>
            </a:endParaRPr>
          </a:p>
        </p:txBody>
      </p:sp>
      <p:sp>
        <p:nvSpPr>
          <p:cNvPr id="1048607" name=""/>
          <p:cNvSpPr txBox="1"/>
          <p:nvPr/>
        </p:nvSpPr>
        <p:spPr>
          <a:xfrm>
            <a:off x="5311436" y="-38910360"/>
            <a:ext cx="3429000" cy="51907444"/>
          </a:xfrm>
          <a:prstGeom prst="rect"/>
        </p:spPr>
        <p:txBody>
          <a:bodyPr rtlCol="0"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sz="1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2100" lang="en-IN">
                <a:solidFill>
                  <a:srgbClr val="000000"/>
                </a:solidFill>
                <a:latin typeface="Arial"/>
              </a:rPr>
              <a:t>Got it 👍 You want me to create PowerPoint content (text only) based on your portfolio code, covering the topics you listed.
Here’s a structured draft you can directly use to prepare slides:
---
Slide 1: Title Slide
My Digital Portfolio
Princy Helan Kamaliya
(Year – 2025)
---
Slide 2: Problem Statement
Students often lack a structured platform to present their skills and projects.
Traditional resumes are static and don’t reflect creativity or hands-on abilities.
A digital portfolio provides an interactive way to showcase talents and achievements.
---
Slide 3: Project Overview
Developed a responsive web-based portfolio using HTML, CSS, and JavaScript.
Includes sections: About Me, Skills, Projects, and Contact.
Designed with a modern gradient theme and interactive elements.
Acts as a personal branding tool for academic and career opportunities.
---
Slide 4: End Users
Students – to showcase academic projects and skills.
Recruiters &amp; Employers – to evaluate technical skills and creativity.
Educators &amp; Mentors – to track students’ growth and guide improvements.
Peers &amp; Collaborators – for networking and project sharing.
---
Slide 5: Tools &amp; Techniques
Frontend Technologies:
HTML (Structure)
CSS (Design &amp; Styling)
JavaScript (Interactivity)
Design Principles:
Responsive Layout
Minimalist and User-friendly UI
Version Control: Git/GitHub (optional for deployment).
---
Slide 6: Portfolio Design &amp; Layout
Header: Title + Navigation Menu.
About Me: Profile photo + introduction.
Skills Section: Key technical and soft skills.
Projects Section: Interacti 
</a:t>
            </a:r>
            <a:r>
              <a:rPr sz="2100" lang="en-IN">
                <a:solidFill>
                  <a:srgbClr val="000000"/>
                </a:solidFill>
                <a:latin typeface="Arial"/>
              </a:rPr>
              <a:t>
</a:t>
            </a:r>
            <a:r>
              <a:rPr sz="2100" lang="en-IN">
                <a:solidFill>
                  <a:srgbClr val="000000"/>
                </a:solidFill>
                <a:latin typeface="Arial"/>
              </a:rPr>
              <a:t>
Enhances visibility for recruiters and networking opportunities.
Can be further improved with backend integration and live deployment.
---
✨ Do you want me to generate this into a ready-to-use PPT file (.pptx) with proper slide formatting, or do you prefer to keep only the text so you can prepare it manually?</a:t>
            </a:r>
            <a:endParaRPr sz="2100" lang="en-IN">
              <a:solidFill>
                <a:srgbClr val="000000"/>
              </a:solidFill>
            </a:endParaRPr>
          </a:p>
        </p:txBody>
      </p:sp>
      <p:pic>
        <p:nvPicPr>
          <p:cNvPr id="2097164" name="图片 6"/>
          <p:cNvPicPr>
            <a:picLocks/>
          </p:cNvPicPr>
          <p:nvPr/>
        </p:nvPicPr>
        <p:blipFill rotWithShape="1">
          <a:blip xmlns:r="http://schemas.openxmlformats.org/officeDocument/2006/relationships" r:embed="rId1"/>
          <a:srcRect r="83395" b="6575"/>
          <a:stretch>
            <a:fillRect/>
          </a:stretch>
        </p:blipFill>
        <p:spPr>
          <a:xfrm>
            <a:off x="5059496" y="-33682"/>
            <a:ext cx="4042335" cy="6905132"/>
          </a:xfrm>
          <a:prstGeom prst="rect"/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>
        <p15:prstTrans prst="pageCurlDouble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8" nodePh="1" nodeType="withEffect" presetClass="entr" presetID="42" presetSubtype="0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10"/>
                                        <p:tgtEl>
                                          <p:spTgt spid="10486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11"/>
                                        <p:tgtEl>
                                          <p:spTgt spid="10486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12"/>
                                        <p:tgtEl>
                                          <p:spTgt spid="10486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3" nodePh="1" nodeType="withEffect" presetClass="entr" presetID="42" presetSubtype="0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15"/>
                                        <p:tgtEl>
                                          <p:spTgt spid="10486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16"/>
                                        <p:tgtEl>
                                          <p:spTgt spid="10486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17"/>
                                        <p:tgtEl>
                                          <p:spTgt spid="10486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8" nodePh="1" nodeType="withEffect" presetClass="entr" presetID="42" presetSubtype="0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20"/>
                                        <p:tgtEl>
                                          <p:spTgt spid="10486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21"/>
                                        <p:tgtEl>
                                          <p:spTgt spid="1048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22"/>
                                        <p:tgtEl>
                                          <p:spTgt spid="1048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01" grpId="0"/>
      <p:bldP spid="1048602" grpId="0"/>
      <p:bldP spid="1048603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nsgmiy2k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Arial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Presentation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演示文稿</dc:title>
  <dc:creator>123</dc:creator>
  <cp:lastModifiedBy>wps</cp:lastModifiedBy>
  <dcterms:created xsi:type="dcterms:W3CDTF">2018-04-25T16:17:00Z</dcterms:created>
  <dcterms:modified xsi:type="dcterms:W3CDTF">2025-09-02T07:14:42Z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1033-11.2.0.10382</vt:lpwstr>
  </property>
  <property fmtid="{D5CDD505-2E9C-101B-9397-08002B2CF9AE}" pid="3" name="ICV">
    <vt:lpwstr>048683c5b8a74c57bc8f09393dd8f093</vt:lpwstr>
  </property>
</Properties>
</file>